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58"/>
  </p:notesMasterIdLst>
  <p:sldIdLst>
    <p:sldId id="316" r:id="rId2"/>
    <p:sldId id="277" r:id="rId3"/>
    <p:sldId id="257" r:id="rId4"/>
    <p:sldId id="259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2" r:id="rId13"/>
    <p:sldId id="269" r:id="rId14"/>
    <p:sldId id="282" r:id="rId15"/>
    <p:sldId id="283" r:id="rId16"/>
    <p:sldId id="317" r:id="rId17"/>
    <p:sldId id="284" r:id="rId18"/>
    <p:sldId id="307" r:id="rId19"/>
    <p:sldId id="272" r:id="rId20"/>
    <p:sldId id="286" r:id="rId21"/>
    <p:sldId id="318" r:id="rId22"/>
    <p:sldId id="288" r:id="rId23"/>
    <p:sldId id="289" r:id="rId24"/>
    <p:sldId id="267" r:id="rId25"/>
    <p:sldId id="305" r:id="rId26"/>
    <p:sldId id="290" r:id="rId27"/>
    <p:sldId id="291" r:id="rId28"/>
    <p:sldId id="315" r:id="rId29"/>
    <p:sldId id="293" r:id="rId30"/>
    <p:sldId id="285" r:id="rId31"/>
    <p:sldId id="294" r:id="rId32"/>
    <p:sldId id="297" r:id="rId33"/>
    <p:sldId id="313" r:id="rId34"/>
    <p:sldId id="298" r:id="rId35"/>
    <p:sldId id="299" r:id="rId36"/>
    <p:sldId id="300" r:id="rId37"/>
    <p:sldId id="314" r:id="rId38"/>
    <p:sldId id="301" r:id="rId39"/>
    <p:sldId id="312" r:id="rId40"/>
    <p:sldId id="302" r:id="rId41"/>
    <p:sldId id="303" r:id="rId42"/>
    <p:sldId id="304" r:id="rId43"/>
    <p:sldId id="319" r:id="rId44"/>
    <p:sldId id="320" r:id="rId45"/>
    <p:sldId id="321" r:id="rId46"/>
    <p:sldId id="322" r:id="rId47"/>
    <p:sldId id="323" r:id="rId48"/>
    <p:sldId id="324" r:id="rId49"/>
    <p:sldId id="326" r:id="rId50"/>
    <p:sldId id="329" r:id="rId51"/>
    <p:sldId id="331" r:id="rId52"/>
    <p:sldId id="332" r:id="rId53"/>
    <p:sldId id="308" r:id="rId54"/>
    <p:sldId id="309" r:id="rId55"/>
    <p:sldId id="310" r:id="rId56"/>
    <p:sldId id="306" r:id="rId57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0C3"/>
    <a:srgbClr val="0000FF"/>
    <a:srgbClr val="003399"/>
    <a:srgbClr val="006600"/>
    <a:srgbClr val="000099"/>
    <a:srgbClr val="000086"/>
    <a:srgbClr val="0033CC"/>
    <a:srgbClr val="0003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3" autoAdjust="0"/>
    <p:restoredTop sz="99878" autoAdjust="0"/>
  </p:normalViewPr>
  <p:slideViewPr>
    <p:cSldViewPr>
      <p:cViewPr>
        <p:scale>
          <a:sx n="75" d="100"/>
          <a:sy n="75" d="100"/>
        </p:scale>
        <p:origin x="-11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Application%20Data\Microsoft\Excel\&#1050;&#1085;&#1080;&#1075;&#1072;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Application%20Data\Microsoft\Excel\&#1050;&#1085;&#1080;&#1075;&#1072;1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6.8810530795231736E-2"/>
          <c:y val="0.14518720233347771"/>
          <c:w val="0.52483057443246406"/>
          <c:h val="0.76130522395590872"/>
        </c:manualLayout>
      </c:layout>
      <c:pie3DChart>
        <c:varyColors val="1"/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Среднеспичочная численность работников организации (всего): 5471 чел.  </a:t>
            </a:r>
          </a:p>
        </c:rich>
      </c:tx>
      <c:layout>
        <c:manualLayout>
          <c:xMode val="edge"/>
          <c:yMode val="edge"/>
          <c:x val="0.13269316305453838"/>
          <c:y val="0"/>
        </c:manualLayout>
      </c:layout>
    </c:title>
    <c:view3D>
      <c:rotX val="30"/>
      <c:perspective val="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Лист5!$A$1:$A$6</c:f>
              <c:strCache>
                <c:ptCount val="6"/>
                <c:pt idx="0">
                  <c:v>Транспорт и связь 1507 чел.</c:v>
                </c:pt>
                <c:pt idx="1">
                  <c:v>Оптовая и розничная торговля 372 чел.</c:v>
                </c:pt>
                <c:pt idx="2">
                  <c:v>Образование 684 чел.</c:v>
                </c:pt>
                <c:pt idx="3">
                  <c:v>Здравоохранение и предоставление социальных услуг 370 чел.</c:v>
                </c:pt>
                <c:pt idx="4">
                  <c:v>Государственное управление и обеспечение военной безопастности 1172 чел.</c:v>
                </c:pt>
                <c:pt idx="5">
                  <c:v>Сельское хозяйство 145 чел.</c:v>
                </c:pt>
              </c:strCache>
            </c:strRef>
          </c:cat>
          <c:val>
            <c:numRef>
              <c:f>Лист5!$B$1:$B$6</c:f>
              <c:numCache>
                <c:formatCode>0%</c:formatCode>
                <c:ptCount val="6"/>
                <c:pt idx="0" formatCode="0.00%">
                  <c:v>0.27540000000000031</c:v>
                </c:pt>
                <c:pt idx="1">
                  <c:v>6.0000000000000046E-2</c:v>
                </c:pt>
                <c:pt idx="2" formatCode="0.00%">
                  <c:v>0.125</c:v>
                </c:pt>
                <c:pt idx="3" formatCode="0.00%">
                  <c:v>6.7600000000000021E-2</c:v>
                </c:pt>
                <c:pt idx="4" formatCode="0.00%">
                  <c:v>0.24420000000000017</c:v>
                </c:pt>
                <c:pt idx="5" formatCode="0.00%">
                  <c:v>2.6500000000000013E-2</c:v>
                </c:pt>
              </c:numCache>
            </c:numRef>
          </c:val>
        </c:ser>
        <c:dLbls>
          <c:showPercent val="1"/>
        </c:dLbls>
      </c:pie3DChart>
    </c:plotArea>
    <c:legend>
      <c:legendPos val="tr"/>
      <c:layout>
        <c:manualLayout>
          <c:xMode val="edge"/>
          <c:yMode val="edge"/>
          <c:x val="0.56408858948651552"/>
          <c:y val="0.187394560214348"/>
          <c:w val="0.43433059976749816"/>
          <c:h val="0.79285249445926487"/>
        </c:manualLayout>
      </c:layout>
      <c:spPr>
        <a:ln w="6350"/>
      </c:spPr>
      <c:txPr>
        <a:bodyPr/>
        <a:lstStyle/>
        <a:p>
          <a:pPr>
            <a:defRPr sz="1200" kern="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rgbClr val="163D42"/>
                        </a:solidFill>
                      </a:rPr>
                      <a:t>0%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Лист1!$A$2:$A$5</c:f>
              <c:strCache>
                <c:ptCount val="3"/>
                <c:pt idx="0">
                  <c:v>лиц моложе трудоспособного возроста 5416</c:v>
                </c:pt>
                <c:pt idx="1">
                  <c:v>лиц трудоспособного возроста 13287</c:v>
                </c:pt>
                <c:pt idx="2">
                  <c:v>лиц старше трудоспособного 2572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5416</c:v>
                </c:pt>
                <c:pt idx="1">
                  <c:v>13287</c:v>
                </c:pt>
                <c:pt idx="2">
                  <c:v>2572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81388315931636"/>
          <c:y val="0"/>
          <c:w val="0.38241319804958096"/>
          <c:h val="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7.5442922890110731E-2"/>
                  <c:y val="-3.428109651688139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rgbClr val="174045"/>
                        </a:solidFill>
                      </a:rPr>
                      <a:t>0%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0.18994306310888998"/>
                  <c:y val="-3.067751813517372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rgbClr val="153A3F"/>
                        </a:solidFill>
                      </a:rPr>
                      <a:t>0%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мужчины 10222</c:v>
                </c:pt>
                <c:pt idx="1">
                  <c:v>женщины 11053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10222</c:v>
                </c:pt>
                <c:pt idx="1">
                  <c:v>11053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3447005697002412E-2"/>
                  <c:y val="3.4686597839673422E-3"/>
                </c:manualLayout>
              </c:layout>
              <c:showPercent val="1"/>
            </c:dLbl>
            <c:dLbl>
              <c:idx val="1"/>
              <c:layout>
                <c:manualLayout>
                  <c:x val="-1.8167268587213153E-2"/>
                  <c:y val="-3.4472508452413754E-3"/>
                </c:manualLayout>
              </c:layout>
              <c:showPercent val="1"/>
            </c:dLbl>
            <c:dLbl>
              <c:idx val="2"/>
              <c:layout>
                <c:manualLayout>
                  <c:x val="-2.1805314680918314E-2"/>
                  <c:y val="-4.0177990622884817E-2"/>
                </c:manualLayout>
              </c:layout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37,20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1.5299120866922767E-2"/>
                  <c:y val="-5.372470245692278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имущество </c:v>
                </c:pt>
                <c:pt idx="1">
                  <c:v>Налог на совокупный доход</c:v>
                </c:pt>
                <c:pt idx="2">
                  <c:v>Доходы от использования имущества</c:v>
                </c:pt>
                <c:pt idx="3">
                  <c:v>Налог на доходы физических лиц</c:v>
                </c:pt>
                <c:pt idx="4">
                  <c:v>Остальные налоги и сборы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5.6000000000000001E-2</c:v>
                </c:pt>
                <c:pt idx="1">
                  <c:v>4.1000000000000002E-2</c:v>
                </c:pt>
                <c:pt idx="2">
                  <c:v>0.14600000000000016</c:v>
                </c:pt>
                <c:pt idx="3">
                  <c:v>0.37200000000000033</c:v>
                </c:pt>
                <c:pt idx="4">
                  <c:v>0.3850000000000004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промышленность</c:v>
                </c:pt>
              </c:strCache>
            </c:strRef>
          </c:tx>
          <c:dPt>
            <c:idx val="1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18%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1625356362051119"/>
                  <c:y val="-0.1651836645062851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rPr>
                      <a:t>82%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обрабатывающее производство 29 070 тыс. руб.</c:v>
                </c:pt>
                <c:pt idx="1">
                  <c:v>производство и распределение электроэнергии, газа и воды 135 286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29070</c:v>
                </c:pt>
                <c:pt idx="1">
                  <c:v>135286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Relationship Id="rId6" Type="http://schemas.openxmlformats.org/officeDocument/2006/relationships/image" Target="../media/image171.jpeg"/><Relationship Id="rId5" Type="http://schemas.openxmlformats.org/officeDocument/2006/relationships/image" Target="../media/image161.jpeg"/><Relationship Id="rId4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111DE-43B7-44C5-A15B-DC90391D4C99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/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/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/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/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/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/>
    </dgm:pt>
  </dgm:ptLst>
  <dgm:cxnLst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/>
      <dgm:t>
        <a:bodyPr/>
        <a:lstStyle/>
        <a:p>
          <a:pPr rtl="0"/>
          <a:r>
            <a:rPr lang="ru-RU" sz="1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25 образовательных учреждений:</a:t>
          </a:r>
          <a:endParaRPr lang="ru-RU" sz="180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– дошкольных образовательных учреждений </a:t>
          </a:r>
        </a:p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(8 муниципальных, 1 ведомственное);</a:t>
          </a:r>
          <a:endParaRPr lang="ru-RU" sz="16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– учреждений дополнительного образования детей.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4" custScaleX="124800" custLinFactNeighborX="11316" custLinFactNeighborY="2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4" custLinFactNeighborX="24002" custLinFactNeighborY="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4" custLinFactY="-6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4" custScaleX="117949" custScaleY="123424" custLinFactNeighborX="24002" custLinFactNeighborY="-1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4" custLinFactY="-39770" custLinFactNeighborX="-12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4" custLinFactNeighborX="24002" custLinFactNeighborY="-44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4" custLinFactY="-299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217120"/>
          <a:ext cx="57610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320647" y="136495"/>
          <a:ext cx="50328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</a:t>
          </a: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 </a:t>
          </a: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образовательных учреждений:</a:t>
          </a:r>
          <a:endParaRPr lang="ru-RU" sz="1800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9381" y="155229"/>
        <a:ext cx="4995374" cy="346292"/>
      </dsp:txXfrm>
    </dsp:sp>
    <dsp:sp modelId="{65801864-55BE-48B3-ADFF-F879CBDB54E1}">
      <dsp:nvSpPr>
        <dsp:cNvPr id="0" name=""/>
        <dsp:cNvSpPr/>
      </dsp:nvSpPr>
      <dsp:spPr>
        <a:xfrm>
          <a:off x="0" y="714378"/>
          <a:ext cx="57610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357190" y="642942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661676"/>
        <a:ext cx="3995258" cy="346292"/>
      </dsp:txXfrm>
    </dsp:sp>
    <dsp:sp modelId="{9173E5F1-B5C3-4DA8-8C02-9CF9423C63E6}">
      <dsp:nvSpPr>
        <dsp:cNvPr id="0" name=""/>
        <dsp:cNvSpPr/>
      </dsp:nvSpPr>
      <dsp:spPr>
        <a:xfrm>
          <a:off x="0" y="1285885"/>
          <a:ext cx="57610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357190" y="1143006"/>
          <a:ext cx="4756560" cy="47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– дошкольных образовательных учреждений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(8 муниципальных, 1 ведомственное);</a:t>
          </a:r>
          <a:endParaRPr lang="ru-RU" sz="16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312" y="1166128"/>
        <a:ext cx="4710316" cy="427407"/>
      </dsp:txXfrm>
    </dsp:sp>
    <dsp:sp modelId="{3F1780AF-3EF8-464A-ABF4-1F09BA3A09F8}">
      <dsp:nvSpPr>
        <dsp:cNvPr id="0" name=""/>
        <dsp:cNvSpPr/>
      </dsp:nvSpPr>
      <dsp:spPr>
        <a:xfrm>
          <a:off x="0" y="1785950"/>
          <a:ext cx="57610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357190" y="1714511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– учреждений дополнительного образования детей.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1733245"/>
        <a:ext cx="3995258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DC4DA103-28AE-4436-B4F2-85F5D2E80011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6013" tIns="48006" rIns="96013" bIns="4800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6013" tIns="48006" rIns="96013" bIns="480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040210A-BB35-4A34-8C57-FBF1ACFF61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0357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A756A1-B9D2-4669-9677-5DE420F626C5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225DF5-35FD-4B74-B989-E42F6A38E61E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0210A-BB35-4A34-8C57-FBF1ACFF61F8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0884E-0B15-432E-808C-6998A73272AA}" type="slidenum">
              <a:rPr lang="ru-RU" altLang="ru-RU" smtClean="0"/>
              <a:pPr/>
              <a:t>54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8593-0250-49DA-A929-CA87F4FD9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4E81-AF79-42D8-B400-6C3F51CDA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1844-13F0-40AC-A01F-52E720C3F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6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6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B549-FD43-4756-9009-C1BA74738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9AF0-03F9-417C-BD98-CE1E475D1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4A99-1232-4137-BBBB-A6CBB8767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4DDE-0165-44A4-9850-3DB2A3A79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D922-8A33-4956-B909-988EAB716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EBE6-D06E-42C2-94B8-5E16E232D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10A4-2C5F-401F-830A-C690EE03A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E460-BA70-46B9-B2AC-25493A3A51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533F-14A5-419E-B89E-6048CAE51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CD67-852B-47F1-A678-BC86BF63A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1937-4A74-479F-8C0D-C3F6E759E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8515-843E-42C2-8608-7778E5BF6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7F58-5344-454D-B71F-4FB0D2341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DBA8-DDB8-4232-8C34-7788C8784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A38F-B831-428F-8D0F-42850EEEF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7A0B-ED12-458F-9AED-56AD7BEA69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D49A-8325-4D9C-A3D9-0F20552F2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pPr>
              <a:defRPr/>
            </a:pPr>
            <a:fld id="{730033E2-C912-4A3E-8894-C25128F43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94" r:id="rId12"/>
    <p:sldLayoutId id="2147485586" r:id="rId13"/>
    <p:sldLayoutId id="2147485587" r:id="rId14"/>
    <p:sldLayoutId id="2147485588" r:id="rId15"/>
    <p:sldLayoutId id="2147485589" r:id="rId16"/>
    <p:sldLayoutId id="2147485590" r:id="rId17"/>
    <p:sldLayoutId id="2147485591" r:id="rId18"/>
    <p:sldLayoutId id="2147485592" r:id="rId19"/>
    <p:sldLayoutId id="2147485593" r:id="rId20"/>
    <p:sldLayoutId id="2147485595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0.jpeg"/><Relationship Id="rId7" Type="http://schemas.openxmlformats.org/officeDocument/2006/relationships/diagramLayout" Target="../diagrams/layout6.xml"/><Relationship Id="rId12" Type="http://schemas.microsoft.com/office/2007/relationships/diagramDrawing" Target="../diagrams/drawing6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54.jpeg"/><Relationship Id="rId5" Type="http://schemas.openxmlformats.org/officeDocument/2006/relationships/image" Target="../media/image52.jpeg"/><Relationship Id="rId10" Type="http://schemas.openxmlformats.org/officeDocument/2006/relationships/image" Target="../media/image53.jpeg"/><Relationship Id="rId4" Type="http://schemas.openxmlformats.org/officeDocument/2006/relationships/image" Target="../media/image51.jpeg"/><Relationship Id="rId9" Type="http://schemas.openxmlformats.org/officeDocument/2006/relationships/diagramColors" Target="../diagrams/colors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ibgrain.ru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acc.ru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Андрей Михайлович Эпов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9652" y="3140968"/>
            <a:ext cx="4467224" cy="287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0" y="1285875"/>
            <a:ext cx="4595813" cy="5230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2011 году на Забайкальской железной дороге проведена комплексная реконструкция участка Карымская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В структуре таможенного поста 8 подразделений, где трудятся 140 должностных лиц.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  <a:p>
            <a:pPr algn="ctr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27 марта 2014 года должностные лица таможенного поста ЖДПП Забайкальск приступили к совершению таможенных операций в отношении контейнерных поездов, которые курсируют из КНР в страны Евросоюза в рамках пилотного проекта ООО «Проектный офис ОТЛК» (Россия, Казахстан и Беларусь) и DHL Global Forwarding (Германия).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595813" y="1412776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242048" y="1412776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suslina_o\Desktop\840313_BIG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82" y="4127007"/>
            <a:ext cx="7364842" cy="250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9" descr="дорога заб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857348" cy="213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6" descr="D:\Работа перейди на Федота)\Инвестиционный паспорт МР ЗР\1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85750"/>
            <a:ext cx="17430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3071813" y="357188"/>
            <a:ext cx="530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ФЕДЕРАЛЬНАЯ ДОРОГА</a:t>
            </a:r>
          </a:p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«ЧИТА – ЗАБАЙКАЛЬСК»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285875"/>
            <a:ext cx="424973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A 166 = 83 </a:t>
            </a:r>
            <a:r>
              <a:rPr lang="ru-RU" sz="14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algn="ctr" eaLnBrk="1" hangingPunct="1">
              <a:defRPr/>
            </a:pPr>
            <a:r>
              <a:rPr lang="ru-RU" sz="14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Плотность населения = 3,9 человек/ кв.км.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Загрузка автодороги Чита - Забайкальск высокая. Почти 4000 машин каждые сутки проезжают по этой трассе. В основном - это грузовые машины, перевозящие товар из Китая в Россию и обратно.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2014 году проведен капитальный ремонт автомобильный дороги А-166 Чита-Забайкальск до границы с Китайской Народной Республики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км 404+00 – 420+00 в соответствии с государственным контрактом № 86/13-Фкрд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29.05.2013 года протяженностью 16 км.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053383489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9" name="Group 64"/>
          <p:cNvGraphicFramePr>
            <a:graphicFrameLocks noGrp="1"/>
          </p:cNvGraphicFramePr>
          <p:nvPr/>
        </p:nvGraphicFramePr>
        <p:xfrm>
          <a:off x="214313" y="3214688"/>
          <a:ext cx="6000792" cy="33846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32200"/>
                <a:gridCol w="1170886"/>
                <a:gridCol w="1097706"/>
              </a:tblGrid>
              <a:tr h="403077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Показатель</a:t>
                      </a:r>
                      <a:endParaRPr kumimoji="0" lang="ru-RU" sz="1400" b="1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1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01.01.2016</a:t>
                      </a:r>
                      <a:endParaRPr kumimoji="0" lang="ru-RU" sz="1400" b="1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995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03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Численность детей, посещающих дошкольные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учреждения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1229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0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дошкольных  учреждений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87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2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48,65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03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2983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0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kern="6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600" cap="none" normalizeH="0" baseline="0" dirty="0" smtClean="0">
                          <a:ln>
                            <a:noFill/>
                          </a:ln>
                          <a:effectLst/>
                        </a:rPr>
                        <a:t>87,5</a:t>
                      </a:r>
                      <a:endParaRPr kumimoji="0" lang="ru-RU" sz="1400" b="0" i="0" u="none" strike="noStrike" kern="6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45361" y="4365104"/>
            <a:ext cx="307392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185736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0000"/>
              </a:buClr>
              <a:buSzPct val="65000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пос. при ст. Даурия;</a:t>
            </a:r>
          </a:p>
          <a:p>
            <a:pPr eaLnBrk="1" hangingPunct="1">
              <a:buClr>
                <a:srgbClr val="000000"/>
              </a:buClr>
              <a:buSzPct val="65000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65000"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67169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2558" name="Group 30"/>
          <p:cNvGraphicFramePr>
            <a:graphicFrameLocks noGrp="1"/>
          </p:cNvGraphicFramePr>
          <p:nvPr/>
        </p:nvGraphicFramePr>
        <p:xfrm>
          <a:off x="285720" y="2714620"/>
          <a:ext cx="5472113" cy="25563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86148"/>
                <a:gridCol w="1493815"/>
                <a:gridCol w="692150"/>
              </a:tblGrid>
              <a:tr h="364808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2710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1607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смену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6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90611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r="2905" b="11656"/>
          <a:stretch/>
        </p:blipFill>
        <p:spPr bwMode="auto">
          <a:xfrm>
            <a:off x="6357950" y="2636912"/>
            <a:ext cx="256133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51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</p:nvPr>
        </p:nvGraphicFramePr>
        <p:xfrm>
          <a:off x="642938" y="1143000"/>
          <a:ext cx="7929562" cy="32607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158993"/>
                <a:gridCol w="1494548"/>
                <a:gridCol w="1276021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учреждений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культурно-досугового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кинотеатров (киноустановок)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библиотек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1531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посетителей мероприятий на платной основе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21548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772030"/>
            <a:ext cx="3214678" cy="1928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00364" y="4714884"/>
            <a:ext cx="2891296" cy="1967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4282" y="4643446"/>
            <a:ext cx="2719073" cy="1988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737626" y="3857628"/>
            <a:ext cx="3406374" cy="26600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1" name="Содержимое 6" descr="_MG_25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49673"/>
          <a:stretch>
            <a:fillRect/>
          </a:stretch>
        </p:blipFill>
        <p:spPr bwMode="auto">
          <a:xfrm>
            <a:off x="285750" y="4071938"/>
            <a:ext cx="4857750" cy="1543050"/>
          </a:xfrm>
        </p:spPr>
      </p:pic>
      <p:graphicFrame>
        <p:nvGraphicFramePr>
          <p:cNvPr id="23693" name="Group 141"/>
          <p:cNvGraphicFramePr>
            <a:graphicFrameLocks noGrp="1"/>
          </p:cNvGraphicFramePr>
          <p:nvPr>
            <p:ph sz="quarter" idx="3"/>
          </p:nvPr>
        </p:nvGraphicFramePr>
        <p:xfrm>
          <a:off x="571500" y="1285875"/>
          <a:ext cx="8001000" cy="25908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08474"/>
                <a:gridCol w="1232175"/>
                <a:gridCol w="860351"/>
              </a:tblGrid>
              <a:tr h="57907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/>
                </a:tc>
              </a:tr>
              <a:tr h="335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</a:tr>
              <a:tr h="335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</a:tr>
              <a:tr h="335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</a:tr>
              <a:tr h="335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</a:tr>
              <a:tr h="335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</a:tr>
              <a:tr h="335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/>
                </a:tc>
              </a:tr>
            </a:tbl>
          </a:graphicData>
        </a:graphic>
      </p:graphicFrame>
      <p:sp>
        <p:nvSpPr>
          <p:cNvPr id="22566" name="Текст 5"/>
          <p:cNvSpPr txBox="1">
            <a:spLocks/>
          </p:cNvSpPr>
          <p:nvPr/>
        </p:nvSpPr>
        <p:spPr bwMode="auto">
          <a:xfrm>
            <a:off x="642938" y="4286250"/>
            <a:ext cx="38576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altLang="ru-RU" sz="1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2012 году в поселке Забайкальск проведены работы  по укладке искусственного покрытия футбольного поля на стадионе «Забайкалец»</a:t>
            </a:r>
          </a:p>
        </p:txBody>
      </p:sp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-1188" b="23505"/>
          <a:stretch/>
        </p:blipFill>
        <p:spPr bwMode="auto">
          <a:xfrm>
            <a:off x="3571868" y="5286388"/>
            <a:ext cx="2598105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071538" y="5525322"/>
            <a:ext cx="2143140" cy="1332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2357438" y="357188"/>
            <a:ext cx="4175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ТРУДОВЫЕ РЕСУРСЫ </a:t>
            </a:r>
          </a:p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01.01.2016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857232"/>
          <a:ext cx="4286248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14282" y="2857496"/>
          <a:ext cx="871543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00628" y="642918"/>
          <a:ext cx="388142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00034" y="642918"/>
          <a:ext cx="421484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04" name="Group 128"/>
          <p:cNvGraphicFramePr>
            <a:graphicFrameLocks noGrp="1"/>
          </p:cNvGraphicFramePr>
          <p:nvPr>
            <p:ph idx="1"/>
          </p:nvPr>
        </p:nvGraphicFramePr>
        <p:xfrm>
          <a:off x="879473" y="1899950"/>
          <a:ext cx="7849639" cy="20227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98365"/>
                <a:gridCol w="951484"/>
                <a:gridCol w="1143008"/>
                <a:gridCol w="942402"/>
                <a:gridCol w="714380"/>
              </a:tblGrid>
              <a:tr h="33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 г.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</a:tr>
              <a:tr h="282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родившихся,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</a:tr>
              <a:tr h="47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ед.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</a:tr>
              <a:tr h="34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умерших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</a:tr>
              <a:tr h="47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ед.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9,145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/>
                </a:tc>
              </a:tr>
            </a:tbl>
          </a:graphicData>
        </a:graphic>
      </p:graphicFrame>
      <p:sp>
        <p:nvSpPr>
          <p:cNvPr id="23586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 eaLnBrk="1" hangingPunct="1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01.01.2016 года) – 21275 чел.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49" name="Group 49"/>
          <p:cNvGraphicFramePr>
            <a:graphicFrameLocks noGrp="1"/>
          </p:cNvGraphicFramePr>
          <p:nvPr/>
        </p:nvGraphicFramePr>
        <p:xfrm>
          <a:off x="755650" y="1412875"/>
          <a:ext cx="7705725" cy="23955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34113"/>
                <a:gridCol w="1471612"/>
              </a:tblGrid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</a:tr>
              <a:tr h="36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Среднесписочная численность работников,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5471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</a:tr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</a:tr>
              <a:tr h="333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официально зарегистрированных безработных,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</a:tr>
              <a:tr h="36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зарегистрированной безработицы,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заявленных вакансий, 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/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603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 eaLnBrk="1" hangingPunct="1">
              <a:defRPr/>
            </a:pP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Андрей Михайлович </a:t>
            </a:r>
            <a:r>
              <a:rPr lang="ru-RU" altLang="ru-RU" b="1" i="1" dirty="0" err="1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Эпов</a:t>
            </a:r>
            <a:endParaRPr lang="ru-RU" altLang="ru-RU" b="1" i="1" dirty="0">
              <a:solidFill>
                <a:srgbClr val="B3DFE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571625"/>
            <a:ext cx="8821737" cy="308133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«ВТБ24» (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. Забайкальск)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sz="13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Corbel (Заголовки)"/>
            </a:endParaRPr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14348" y="4643446"/>
            <a:ext cx="2634765" cy="1610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357554" y="4648562"/>
            <a:ext cx="2352574" cy="1637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15008" y="4648562"/>
            <a:ext cx="2456936" cy="1637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285860"/>
          <a:ext cx="871543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395288" y="1000108"/>
            <a:ext cx="4284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Промышленность,</a:t>
            </a:r>
          </a:p>
          <a:p>
            <a:pPr algn="ctr" eaLnBrk="1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всего: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164360,7 тыс.руб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3071813" y="500063"/>
            <a:ext cx="3565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786446" y="1714500"/>
            <a:ext cx="28892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По виду экономической деятельности «Производство и распределение электроэнергии, газа и воды» произведено: </a:t>
            </a:r>
          </a:p>
          <a:p>
            <a:pPr eaLnBrk="1" hangingPunct="1"/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106,8 тыс.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Гкал  на сумму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135,3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млн. рублей; 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производителями являются:</a:t>
            </a: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ООО «Коммунальник», </a:t>
            </a: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ЗАО  «ЭСК- Забайкальск»,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Промсервис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ЧитаОблгаз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2000240"/>
          <a:ext cx="550072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000372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7" name="Прямоугольник 10"/>
          <p:cNvSpPr>
            <a:spLocks noChangeArrowheads="1"/>
          </p:cNvSpPr>
          <p:nvPr/>
        </p:nvSpPr>
        <p:spPr bwMode="auto">
          <a:xfrm>
            <a:off x="500063" y="1000125"/>
            <a:ext cx="50863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составе обрабатывающих производств произведено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563,6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тонны хлеба и хлебобулочных изделий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23,02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рублей. </a:t>
            </a:r>
          </a:p>
          <a:p>
            <a:pPr eaLnBrk="1" hangingPunct="1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производители: 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Забайкальское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ИП Данилова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Элисбарян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СХПК «Степной». 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0,86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руб. при производстве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236,4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экземпляров (газеты, бланки).</a:t>
            </a: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07201" y="278092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3" descr="C:\Documents and Settings\Аюшиев Ч\Рабочий стол\pec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24" y="3000372"/>
            <a:ext cx="216024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00508" y="967812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/>
        </p:nvGraphicFramePr>
        <p:xfrm>
          <a:off x="642938" y="4572000"/>
          <a:ext cx="7705725" cy="21687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78325"/>
                <a:gridCol w="1905000"/>
                <a:gridCol w="1422400"/>
              </a:tblGrid>
              <a:tr h="246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2015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Обрабатывающие производства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29,07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378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186,9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79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26662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ОБРАБАТЫВАЮЩИЕ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4183" name="Group 87"/>
          <p:cNvGraphicFramePr>
            <a:graphicFrameLocks noGrp="1"/>
          </p:cNvGraphicFramePr>
          <p:nvPr/>
        </p:nvGraphicFramePr>
        <p:xfrm>
          <a:off x="2643188" y="2286000"/>
          <a:ext cx="5688012" cy="42974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48149"/>
                <a:gridCol w="1439863"/>
              </a:tblGrid>
              <a:tr h="304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</a:tr>
              <a:tr h="304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</a:tr>
              <a:tr h="304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</a:tr>
              <a:tr h="304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платных услуг,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</a:tr>
              <a:tr h="3078346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Минимаркеты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Аптеки и аптечные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5" y="603414"/>
          <a:ext cx="8786813" cy="62545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30579"/>
                <a:gridCol w="2583037"/>
                <a:gridCol w="3673197"/>
              </a:tblGrid>
              <a:tr h="396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предприятия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выпускаемой продукции/оказываемые услуги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Контакты предприятия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Станция Забайкальск ОАО «РЖД»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Железнодорожные перевозки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ул. Железнодорожная,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6-54-20, 6-57-95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5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«Коммунальник»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/>
                        <a:t>674520, Забайкальский</a:t>
                      </a:r>
                      <a:r>
                        <a:rPr lang="ru-RU" sz="1100" kern="1200" baseline="0" dirty="0" smtClean="0"/>
                        <a:t> край,  г. Чита, ул. Петровская  44.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</a:t>
                      </a:r>
                      <a:r>
                        <a:rPr lang="ru-RU" sz="1100" kern="1200" dirty="0" smtClean="0"/>
                        <a:t>8(3022)357958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5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ЗАО «ЭСК-Забайкальск»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пгт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Забайкальск, ул. Пограничная, 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3-22-95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ФГУП «Почта России»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Краснокаменского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почтамта ОПС «Забайкальск»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Почтовая связь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2-15-82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Ростелеком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Электросвязь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2-13-75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Сибири-Читаэнерго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2-25-14, 3-22-21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Борзинская дистанция энергоснабжения РЭС станции Забайкальск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6-53-92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9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Управляющая компания ООО «Комфорт-сервис 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многоквартирными домами, сбор и вывоз мусора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пгт. Забайкальск, ул. Нагорная, 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Тел: 8 (30251) 3-13-92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9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МУ «Отдел материально-технического обеспечения Администрации муниципального района «Забайкальский район»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пгт. Забайкальск, ул. Красноармейская, 40а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3-12-61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2871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52"/>
            <a:ext cx="6598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/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01.01.2016 г.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1900,2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8879,0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6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01.01.2016г.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12632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10601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5" y="1864888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477328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 eaLnBrk="1" hangingPunct="1"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6 сельхозпредприятий;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крестьянско-фермерских хозяйств;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1255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личных подсобных хозяйств.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286256"/>
            <a:ext cx="3348434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Микрорайон «Южный»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4286256"/>
            <a:ext cx="3420442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Строительство дороги Мациевская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Краснокаменск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500063" y="85725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ООО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Шэн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 - строительство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«Южный»;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ОАО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Прайм-Строй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 – станция водоочистки;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ОАО «РЖД» – комплексная реконструкция Забайкальской железной дороги;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ЗАО «Труд» – строительство дороги Мациевская -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Краснокаменск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1143000" y="2500313"/>
            <a:ext cx="671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Объемы строительства (за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  <p:pic>
        <p:nvPicPr>
          <p:cNvPr id="14" name="Picture 2" descr="Z:\пресс-служба\фотоальбомы\Фотоальбомы\фото к отчету\DSC05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2185592" cy="142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26" name="Picture 30" descr="D:\Работа перейди на Федота)\Инвестиционный паспорт МР ЗР\img_3658.6v6du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03713" y="5000636"/>
            <a:ext cx="2240287" cy="148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27" name="Picture 31" descr="D:\Работа перейди на Федота)\Инвестиционный паспорт МР ЗР\dsc02050.a9ss8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00562" y="5072074"/>
            <a:ext cx="2210569" cy="147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28" name="Picture 32" descr="D:\Работа перейди на Федота)\Инвестиционный паспорт МР ЗР\news_strojatsjadoma.jpg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t="6639" b="3517"/>
          <a:stretch/>
        </p:blipFill>
        <p:spPr bwMode="auto">
          <a:xfrm>
            <a:off x="2357422" y="5072074"/>
            <a:ext cx="2017365" cy="14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9729" name="Group 33"/>
          <p:cNvGraphicFramePr>
            <a:graphicFrameLocks noGrp="1"/>
          </p:cNvGraphicFramePr>
          <p:nvPr/>
        </p:nvGraphicFramePr>
        <p:xfrm>
          <a:off x="571500" y="2928938"/>
          <a:ext cx="7875588" cy="11144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383338"/>
                <a:gridCol w="1492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4627,7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20,63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11,64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 всех поселениях района установлены универсальные таксофоны.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сотовой связи оказывают компании МТС,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МегаФон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Сотовая связь работает 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населенных пунктах, включая районный центр.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почтовой связи оказывают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стационарных отделений почтовой связи УФПС Забайкальского края – филиала ФГУП «Почта России».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 к сети Интернет имеется  в  9 населенных пунктах.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2862296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442667" y="4589636"/>
            <a:ext cx="1986539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214313" y="1500188"/>
            <a:ext cx="8929687" cy="4105275"/>
          </a:xfrm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в муниципальной программе «Экономическое развитие»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(2016 - 2020 гг.)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defRPr/>
            </a:pPr>
            <a:endParaRPr lang="ru-RU" altLang="ru-RU" sz="21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2012 год в соответствии с Указом Президиума Верховного Совета РСФСР  «Об образовании Забайкальского района» от 30 декабря 1966 года стал годом 45-летнего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Кайдаловской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 </a:t>
            </a:r>
            <a:endParaRPr lang="ru-RU" alt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ru-RU" sz="2000" dirty="0">
              <a:cs typeface="Arial" charset="0"/>
            </a:endParaRPr>
          </a:p>
          <a:p>
            <a:pPr marL="342900" indent="-342900" algn="just" eaLnBrk="1" hangingPunct="1">
              <a:defRPr/>
            </a:pPr>
            <a:endParaRPr lang="ru-RU" sz="2000" dirty="0">
              <a:cs typeface="Arial" charset="0"/>
            </a:endParaRPr>
          </a:p>
          <a:p>
            <a:pPr marL="342900" indent="-342900" algn="just" eaLnBrk="1" hangingPunct="1">
              <a:defRPr/>
            </a:pPr>
            <a:endParaRPr lang="ru-RU" sz="2000" dirty="0">
              <a:cs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23850" y="1285875"/>
            <a:ext cx="860583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«Управление муниципальными финансами и муниципальным долгом муниципального района Забайкальский район» 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«Управление  муниципальной собственностью муниципального района «Забайкальский район»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«Экономическое развитие» 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информационного общества и формирование электронного правительства в муниципальном районе «Забайкальский район» 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культуры муниципального района «Забайкальский район» (2016-2020 годы) 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регулирования рынков сельскохозяйственной продукции, сырья и продовольствия»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«Устойчивое развитие сельских территорий»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«Совершенствование муниципального управления муниципального района «Забайкальский район»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«Муниципальное  регулирование территориального развития муниципального района «Забайкальский район» (2016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- 2020 годы)»;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района «Забайкальский район» (2016-2020 годы);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муниципальном районе «Забайкальский район» (2016-2020 годы);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объектах» (2016-2020 годы).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uslina_o\Desktop\x_047e3632.jpg"/>
          <p:cNvPicPr>
            <a:picLocks noChangeAspect="1" noChangeArrowheads="1"/>
          </p:cNvPicPr>
          <p:nvPr/>
        </p:nvPicPr>
        <p:blipFill>
          <a:blip r:embed="rId2" cstate="print">
            <a:lum contrast="-32000"/>
          </a:blip>
          <a:srcRect/>
          <a:stretch>
            <a:fillRect/>
          </a:stretch>
        </p:blipFill>
        <p:spPr bwMode="auto">
          <a:xfrm>
            <a:off x="6039038" y="4010183"/>
            <a:ext cx="2890680" cy="192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3" name="Заголовок 1"/>
          <p:cNvSpPr>
            <a:spLocks noGrp="1"/>
          </p:cNvSpPr>
          <p:nvPr>
            <p:ph type="ctrTitle"/>
          </p:nvPr>
        </p:nvSpPr>
        <p:spPr>
          <a:xfrm>
            <a:off x="214313" y="571500"/>
            <a:ext cx="8643937" cy="723900"/>
          </a:xfrm>
        </p:spPr>
        <p:txBody>
          <a:bodyPr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 ПОДДЕРЖКА </a:t>
            </a:r>
            <a:r>
              <a:rPr lang="en-US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ИНВЕСТИЦИОННОЙ  ДЕЯТЕЛЬНОСТИ</a:t>
            </a:r>
          </a:p>
        </p:txBody>
      </p:sp>
      <p:sp>
        <p:nvSpPr>
          <p:cNvPr id="3584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2875" y="3606800"/>
            <a:ext cx="5929313" cy="2973388"/>
          </a:xfrm>
        </p:spPr>
        <p:txBody>
          <a:bodyPr wrap="square" anchor="ctr">
            <a:spAutoFit/>
          </a:bodyPr>
          <a:lstStyle/>
          <a:p>
            <a:pPr indent="450850" eaLnBrk="1" fontAlgn="auto" hangingPunct="1">
              <a:spcBef>
                <a:spcPct val="0"/>
              </a:spcBef>
              <a:spcAft>
                <a:spcPts val="0"/>
              </a:spcAft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 инвесторов на территории муниципального района «Забайкальский район»  осуществляется в </a:t>
            </a:r>
            <a:r>
              <a:rPr lang="ru-RU" alt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формах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предоставление льгот по аренде имущества, являющегося муниципальной собственностью муниципального района «Забайкальский район»;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субсидирование за счет средств бюджета муниципального района «Забайкальский район» части процентной ставки за пользование кредитом;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предоставление муниципальных гарантий по инвестиционным проектам за счет средств бюджета муниципального района «Забайкальский район»;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предоставление инвестиций в уставный капитал.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571500" y="1571625"/>
            <a:ext cx="8032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территории муниципального района «Забайкальский район» действует </a:t>
            </a:r>
            <a:r>
              <a:rPr lang="ru-RU" altLang="ru-RU" u="sng" dirty="0">
                <a:latin typeface="Times New Roman" pitchFamily="18" charset="0"/>
                <a:cs typeface="Times New Roman" pitchFamily="18" charset="0"/>
              </a:rPr>
              <a:t>Положение о муниципальной поддержке инвестиционной деятельности в муниципальном районе «Забайкальский район»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(постановление Администрации МР «Забайкальский район» </a:t>
            </a:r>
          </a:p>
          <a:p>
            <a:pPr algn="ctr" eaLnBrk="1" hangingPunct="1">
              <a:buClr>
                <a:srgbClr val="000000"/>
              </a:buClr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 11.08.2009 г. №867). </a:t>
            </a:r>
          </a:p>
          <a:p>
            <a:pPr algn="ctr" eaLnBrk="1" hangingPunct="1">
              <a:buClr>
                <a:srgbClr val="000000"/>
              </a:buClr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стимулирование инвестиционной деятельности на территории района и привлечение инвестиций на основе создания режима наибольшего благоприятствования российским и иностранным инвесторам.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18" name="Group 54"/>
          <p:cNvGraphicFramePr>
            <a:graphicFrameLocks noGrp="1"/>
          </p:cNvGraphicFramePr>
          <p:nvPr/>
        </p:nvGraphicFramePr>
        <p:xfrm>
          <a:off x="285750" y="642938"/>
          <a:ext cx="8642350" cy="61903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22563"/>
                <a:gridCol w="5919787"/>
              </a:tblGrid>
              <a:tr h="4936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Комплексное развитие КФХ до 2020 г. по выращивание зерновых и масленичных культур,  разведения КРС и овец.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Отрасль, вид экономической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Сельское хозяйство, растениеводство, животноводство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реализации проекта/адрес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Забайкальский край, Забайкальский район, сельское поселение «Степное»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22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Резидент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Глава КФХ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Доржицыренов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Дамдин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Басагадаевич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42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е-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 Забайкальский край. Забайкальский район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пгт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Забайкальск,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ул.70 лет Октября,  д.. 9  тел +7914-523-2275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Выращивание зерновых и масленичных культур, разведение КРС и овец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640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Описание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Комплексное развитие сельского хозяйства с основным видом деятельности выращивание экологически чистых продуктов: рапса и реализацией продукции в КНР, производство мясной продукции.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42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Степень готовности проектной документации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260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экспертизы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23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бизнес-плана или ТЭО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разрабатывается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640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Объём инвестиций всего, в том числе по годам,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 -  0,374 млн.руб.;     2015 г. – 0,5 млн.руб.;    2016 г. – 0,5 млн.руб.;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 - 2 млн.руб.;         2018 г. - 2 млн.руб.;      2019 г. - 2 млн.руб.;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 - 2 млн.руб.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853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 привлечения инвестиций (источники инвестиций)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Инвестор, заемные и собственные средства, средства гранта и субсидии министерства сельского хозяйства и продовольствия Забайкальского края, и министерства экономического развития Забайкальского края. Идет поиск инвесторов.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54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создаваемых рабочих мест по годам реализации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 - 2 места;   2015 г. - 4 места;    2016 г. - 4 места;    2017 г. - 8 мест;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 - 8 мест;     2019 г. - 25 мест;    2020 г. - 25 мест.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  <a:tr h="37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 реализации проекта (годы)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2014- 2020 гг.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/>
                </a:tc>
              </a:tr>
            </a:tbl>
          </a:graphicData>
        </a:graphic>
      </p:graphicFrame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333375"/>
          <a:ext cx="8858250" cy="38404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0419"/>
                <a:gridCol w="5357831"/>
              </a:tblGrid>
              <a:tr h="64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Планируемые налоговые поступления от реализации проекта по годам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 - 90 тыс.руб.,     2015 г.- 130 тыс.руб.,   2016 г.  - 350 тыс.руб.,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 - 1500тыс.руб.,  2018 г. - 800тыс.руб.,   2019 г. - 1800тыс .руб.,  2020 г. - 1800 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85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Наличие/необходимость земельного участка (при наличии указать площадь участка, кадастровый номер)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 земельный участок в собственности 384га кадастровый номер 75:06:160201:0147, в аренде долгосрочной 488 га с кадастровым номером 75:06:160201:146, в аренде на стадии оформлении 1000 га, перспектива аренды 15000 га.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493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Наличие/необходимость инженерной инфраструктуры или наличие возможностей подключении к сетям водо-,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 теплоснабжения; наличие/необходимость подъездных путей, наличие технической возможности подключения к телефонной связи и т.д.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 электролиния 10квт, необходимо две скважины, сотовая связь. Строительство производственных помещений.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85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Дополнительная информация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Сельскохозяйственный бизнес, один из рискованных видов бизнеса, который зависит от природно-климатических факторов, эпизоотического фактора. Но, чтобы не допустить  данные риски бизнес будет страховаться.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37907" name="Picture 19" descr="D:\Работа перейди на Федота)\Инвестиционный паспорт МР ЗР\инвест.паспорт\Доржицыренов\Моментальный снимок 3 (28.09.2014 23-27)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 l="15962" t="13742" r="17345" b="11356"/>
          <a:stretch>
            <a:fillRect/>
          </a:stretch>
        </p:blipFill>
        <p:spPr bwMode="auto">
          <a:xfrm>
            <a:off x="142844" y="4429132"/>
            <a:ext cx="2776700" cy="175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7909" name="Picture 22" descr="D:\Работа перейди на Федота)\Инвестиционный паспорт МР ЗР\инвест.паспорт\Доржицыренов\Моментальный снимок 6 (28.09.2014 23-29)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 l="17595" t="9882" r="15984" b="21500"/>
          <a:stretch>
            <a:fillRect/>
          </a:stretch>
        </p:blipFill>
        <p:spPr bwMode="auto">
          <a:xfrm>
            <a:off x="3000364" y="4429132"/>
            <a:ext cx="3031594" cy="176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7910" name="Picture 23" descr="D:\Работа перейди на Федота)\Инвестиционный паспорт МР ЗР\инвест.паспорт\Доржицыренов\Моментальный снимок 7 (28.09.2014 23-30)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 l="17398" t="11279" r="16998" b="13818"/>
          <a:stretch>
            <a:fillRect/>
          </a:stretch>
        </p:blipFill>
        <p:spPr bwMode="auto">
          <a:xfrm>
            <a:off x="6165834" y="4429132"/>
            <a:ext cx="2978166" cy="1762994"/>
          </a:xfrm>
          <a:prstGeom prst="roundRect">
            <a:avLst>
              <a:gd name="adj" fmla="val 169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71" name="Group 59"/>
          <p:cNvGraphicFramePr>
            <a:graphicFrameLocks noGrp="1"/>
          </p:cNvGraphicFramePr>
          <p:nvPr>
            <p:ph idx="1"/>
          </p:nvPr>
        </p:nvGraphicFramePr>
        <p:xfrm>
          <a:off x="250825" y="285750"/>
          <a:ext cx="8750300" cy="62833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06729"/>
                <a:gridCol w="5643571"/>
              </a:tblGrid>
              <a:tr h="357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Промышленная зона «Дуэт»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Отрасль, вид экономической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Ресторанная деятельность, розничная и оптовая торговля,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логистические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услуги.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</a:tr>
              <a:tr h="351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реализации проекта/адрес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Забайкальский край, Забайкальский  район,  п. Забайкальск, ул. Ключевская 1Б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</a:tr>
              <a:tr h="399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Организатор/инициатор/адрес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«Дуэт», Администрация    муниципального района «Забайкальский район», Народное правительство г. Маньчжурия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</a:tr>
              <a:tr h="341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 е-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Забайкальский край, г. Чита, ул. П.Осипенко 3,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оф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11. тел.: (3022) 35-31-23.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</a:tr>
              <a:tr h="64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Создание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логистической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базы для хранения различных грузов, идущих транзитом через п.г.т. Забайкальск;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Обеспечение рабочими местами населения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пгт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Забайкальск.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</a:tr>
              <a:tr h="519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Описание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логистических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услуг, увеличение складских помещений для хранения овощей и фруктов, идущих транзитом через п.г.т. Забайкальск из г. Маньчжурия.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71" marR="50671" marT="0" marB="0" anchor="ctr" horzOverflow="overflow"/>
                </a:tc>
              </a:tr>
              <a:tr h="427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Степень готовности проектной документации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Проектная документация, выполненная ООО «Феникс». Экспертиза осуществлена архитектором Забайкальской администрации, БТИ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30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бизнес-плана или ТЭО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7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Объём инвестиций (руб.)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290 млн. руб.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4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Способ привлечения инвестиций (источники инвестиций)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Прямые иностранные инвестиции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создаваемых рабочих мест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 100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 реализации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2007-2017 гг.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20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Инвестор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«Дуэт»,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пгт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Забайкальск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41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е-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Забайкальский край, г. Чита, ул. П.Осипенко 3,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оф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11. тел.: (3022) 35-31-23.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4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9" descr="Z:\пресс-служба\Леша\Рисунок2.jpg"/>
          <p:cNvPicPr>
            <a:picLocks noChangeAspect="1" noChangeArrowheads="1"/>
          </p:cNvPicPr>
          <p:nvPr/>
        </p:nvPicPr>
        <p:blipFill>
          <a:blip r:embed="rId2"/>
          <a:srcRect b="44000"/>
          <a:stretch>
            <a:fillRect/>
          </a:stretch>
        </p:blipFill>
        <p:spPr bwMode="auto">
          <a:xfrm>
            <a:off x="250825" y="2708275"/>
            <a:ext cx="2803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9725" y="333375"/>
          <a:ext cx="8353425" cy="21891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64050"/>
                <a:gridCol w="3889375"/>
              </a:tblGrid>
              <a:tr h="914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инженерной инфраструктуры или наличие возможностей подключении к сетям водо-,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с таможенными органами и пограничной службы. Помощь в решении вопросов оформления рабочей силы.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0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Слайды или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видеосопровождение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фотографии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Дополнительная информация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 общая концепция развития ООО» Дуэт» с дальнейшим преобразованием в группу компаний.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399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7935" name="Picture 47" descr="Z:\пресс-служба\Леша\_MG_1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929198"/>
            <a:ext cx="2471144" cy="1554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938" name="Picture 50" descr="Z:\пресс-служба\Леша\_MG_1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215" y="2780929"/>
            <a:ext cx="2633938" cy="175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59" name="Picture 27" descr="D:\Работа перейди на Федота)\Инвестиционный паспорт МР ЗР\5661_73569.jpg"/>
          <p:cNvPicPr>
            <a:picLocks noChangeAspect="1" noChangeArrowheads="1"/>
          </p:cNvPicPr>
          <p:nvPr/>
        </p:nvPicPr>
        <p:blipFill>
          <a:blip r:embed="rId5"/>
          <a:srcRect b="46892"/>
          <a:stretch>
            <a:fillRect/>
          </a:stretch>
        </p:blipFill>
        <p:spPr bwMode="auto">
          <a:xfrm>
            <a:off x="250825" y="4797425"/>
            <a:ext cx="28797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28" descr="D:\Работа перейди на Федота)\Инвестиционный паспорт МР ЗР\10177223_w640_h640_6str.jpg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7869" t="28293" r="52072" b="57236"/>
          <a:stretch/>
        </p:blipFill>
        <p:spPr bwMode="auto">
          <a:xfrm>
            <a:off x="3303059" y="4876773"/>
            <a:ext cx="2697701" cy="165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961" name="Picture 29" descr="D:\Работа перейди на Федота)\Инвестиционный паспорт МР ЗР\10177218_w640_h640_oiyubrob.jpg"/>
          <p:cNvPicPr>
            <a:picLocks noChangeAspect="1" noChangeArrowheads="1"/>
          </p:cNvPicPr>
          <p:nvPr/>
        </p:nvPicPr>
        <p:blipFill>
          <a:blip r:embed="rId7"/>
          <a:srcRect b="45386"/>
          <a:stretch>
            <a:fillRect/>
          </a:stretch>
        </p:blipFill>
        <p:spPr bwMode="auto">
          <a:xfrm>
            <a:off x="6215063" y="2786063"/>
            <a:ext cx="25161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2" name="Group 62"/>
          <p:cNvGraphicFramePr>
            <a:graphicFrameLocks noGrp="1"/>
          </p:cNvGraphicFramePr>
          <p:nvPr>
            <p:ph idx="1"/>
          </p:nvPr>
        </p:nvGraphicFramePr>
        <p:xfrm>
          <a:off x="214313" y="333375"/>
          <a:ext cx="8786812" cy="61674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44661"/>
                <a:gridCol w="5942151"/>
              </a:tblGrid>
              <a:tr h="2773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жилого микрорайона «Южный»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Отрасль, вид экономической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237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реализации проекта/адрес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пгт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Забайкальск, район МАПП,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мкр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«Южный», ул. Международная,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40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Организатор/инициатор/адрес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Шэн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Ши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пгт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Забайкальск, район МАПП,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мкр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«Южный», ул. Международная,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</a:tr>
              <a:tr h="233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е-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672014, Забайкальский край, г. Чита. Ул. Малая, 11, 65.,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alekcanna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yandex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237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Цель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жилого микрорайона с учреждениями обслуживания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40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Описание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Построено 5 блок – секций (подъездов), во дворе дома построено 50 гаражей, рядом с домом первой очереди построены 2 коттеджа.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40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Степень готовности проектной документации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полном объеме на все 12 секций.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237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экспертизы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237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бизнес-плана или ТЭО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Объём инвестиций всего(руб.)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2006 – 2014 гг. - 320 млн. рублей,  2015 г. - 4,5 млн. рублей,  2016 г. - 4,5 млн. рублей,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 - 4,5 млн. рублей.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40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Способ привлечения инвестиций (источники инвестиций)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и частные инвестиции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60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создаваемых рабочих мест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 г. – 70 мест;   2008 г. –  40 мест;   2009 г. –  25 мест;  2010 г. – 23 места;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 г. – 23 места; 2012 г. – 25 мест;    2013 г. – 23 места;  2014 г. – 11 мест;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 г. – 75 мест;   2016 г. – 95 мест;    2017 г. – 95 мест.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201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 реализации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2007-2017 гг.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Планируемые налоговые поступления от реализации проекта по годам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 г. – 1520 тыс.руб.;   2008 г. –  1520 тыс.руб.;   2009 г. –  1520 тыс.руб.;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 г. – 1520 тыс.руб.;   2011 г. – 1520 тыс.руб.;    2012 г. – 1520 тыс.руб.;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 г. – 1520 тыс.руб.;   2014 г. – 1520 тыс.руб.;    2015 г. – 1520 тыс.руб.;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 – 1520 тыс.руб.;   2017 г. – 1520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201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Инвестор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Шэн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Ши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Маньчжурская ТЭК 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ЧиЮй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с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огр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отв., Фан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Шутин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Пань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Юйцин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  <a:tr h="579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е-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672014, Забайкальский край, г. Чита. Ул. Малая, 11, 65.,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alekcanna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yandex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/>
        </p:nvGraphicFramePr>
        <p:xfrm>
          <a:off x="323850" y="1058863"/>
          <a:ext cx="8496300" cy="28336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07850"/>
                <a:gridCol w="5588450"/>
              </a:tblGrid>
              <a:tr h="725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 арендованный земельный участок, общая площадь 399727 кв.м., кадастровый номер – 75:06:0:123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  <a:tr h="114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инженерной инфраструктуры или наличие возможностей подключении к сетям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водо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Наружные сети теплоснабжения и котельная выполнены в полном объеме, наружные сети водоснабжения выполнены на 80%, наружные сети водоотведения выполнены на 30%, необходима реконструкция КНС.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  <a:tr h="48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с таможенными органами и пограничной службы. Помощь в решении вопросов оформления рабочей силы.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  <a:tr h="48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Слайды или видеосопровождение, фотографии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 idx="1"/>
          </p:nvPr>
        </p:nvGraphicFramePr>
        <p:xfrm>
          <a:off x="179388" y="333375"/>
          <a:ext cx="8785225" cy="63922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95550"/>
                <a:gridCol w="6289675"/>
              </a:tblGrid>
              <a:tr h="4877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Трансграничный туристический парк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«Восточные ворота России Забайкальск - Маньчжурия»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Отрасль, вид экономической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Въездной туризм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реализации проекта/адрес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Россия, Забайкальский край, Забайкальский район, п.г.т. Забайкальск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Организатор/инициатор/адрес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«Подолье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142100, Россия, Московская область, г..Подольск, проспект Ленина, дом 93, помещение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72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е-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«Подолье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123610, Россия, г.Москва,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Краснопресненская набережная, дом 12, ЦМТ, подъезд 6, офис 312, телефон/факс +74952581840 / +74952581841,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e-mail: podoliexxi@yandex.ru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121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Удовлетворение спроса туристов из южных, центральных и восточных провинций КНР, посетивших город Маньчжурию, на однодневный выездной тур в Россию с посещением приграничной и трансграничной частей Туристического парка, расположенного на российской стороне от линии российско-китайской государственной границы. Ежегодно поток туристов из южных, центральных и восточных провинций КНР, посещающих г.Маньчжурию, составляет более 6 млн.человек.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8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Описание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Туристический парк «Восточные ворота России «Забайкальск – Маньчжурия» рассчитан на прием и обслуживание потока туристов из КНР в количестве 2,5 млн. человек в год.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Степень готовности проектной документации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стадии разработки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бизнес-плана или ТЭО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стадии разработки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экспертизы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стадии разработки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Объём инвестиций (руб.)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 г. – 105 млн. руб.;  2008 г. – 10 млн. руб.;  2009 г. – 10 млн. руб.;  2010 г. – 10 млн. руб.;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 г. – 10 млн. руб.;    2012 г. – 15 млн. руб.;  2013 г. – 35 млн. руб.; 2014 г. – 15 млн.руб.; 2015 г. – 15 млн. руб.; 2016 г. – 15 млн.руб.; 2017 г. – 15 млн.руб.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39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Способ привлечения инвестиций (источники инвестиций)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2007 - 2013 гг. – собственные средства ООО «Подолье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(за счет участников из РФ)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– 2020 гг. – собственные средства ООО «Подолье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(за счет участников из КНР)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создаваемых рабочих мест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 г. – 45 мест;  2016 г. – 45 мест;  2017 г. – 45 мест; 2018 г. – 46 мест;  2019 г. – 46 мест; 2020 г. – 48 мест.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 реализации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– 2020 гг.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/>
        </p:nvGraphicFramePr>
        <p:xfrm>
          <a:off x="250825" y="333375"/>
          <a:ext cx="8713788" cy="56317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75652"/>
                <a:gridCol w="6238136"/>
              </a:tblGrid>
              <a:tr h="666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Планируемые налоговые поступления от реализации проекта по годам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 – 2 млн. руб.; 2015 г. – 6 млн. руб.;  2016 г. – 6 млн. руб.;  2017 г. – 6 млн. руб.;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 – 6 млн. руб.; 2019 г. – 7 млн. руб.;  2020 г. – 7 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26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Инвестор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ООО «Подолье ХХ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»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</a:tr>
              <a:tr h="448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е-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123610, Россия,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г.Москва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Краснопресненская набережная, дом 12, ЦМТ, подъезд 6, офис 312, телефон/факс +74952581840 / +74952581841,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podoliexxi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yandex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73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Туристический парк будет расположен на земельном участке площадью 91 га, находящимся в собственности ООО «Подолье ХХ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(свидетельство о государственной регистрации права серии 75 АБ № 313985 от 18.12.2008г.). Кадастровый номер земельного участка 75:06:0:0138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1621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инженерной инфраструктуры или наличие возможностей подключении к сетям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водо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Общая площадь отапливаемых помещений – 350 тыс. кв. м.;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Тепловое потребление в месяц – 73500 кВт ( с учетом отопления, горячего водоснабжения, вентиляции);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Водопотребление в месяц – 6 тыс.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куб.м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Канализирование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месяц – 6 тыс.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куб.м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Потребление электроэнергии в месяц – 52500 кВт;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Необходимость установить вышку сотового оператора связи;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Необходимость подводки оптико-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вооконного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кабеля сети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Интеренет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642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с таможенными органами и пограничной службы. Помощь в решении вопросов оформления рабочей силы.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49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Слайды или видеосопровождение, фотографии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735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Дополнительная информация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Требуется поддержка Администрации муниципального района «Забайкальский район» и Правительства Забайкальского края в  вопросах оснащения проекта необходимой инженерной инфраструктурой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Схема Забайкальского района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785919" y="1071546"/>
            <a:ext cx="6858048" cy="55033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3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пгт Забайкальск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Билитуй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Даурия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п.ст.Красный Великан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Арабатук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Семиозерье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Степной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Харанор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н.п. Рудник Абагайтуй</a:t>
            </a:r>
          </a:p>
          <a:p>
            <a:endParaRPr lang="ru-RU" b="1" kern="1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 descr="Z:\пресс-служба\Леша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1913" y="-100013"/>
            <a:ext cx="11939588" cy="695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7" name="Group 57"/>
          <p:cNvGraphicFramePr>
            <a:graphicFrameLocks noGrp="1"/>
          </p:cNvGraphicFramePr>
          <p:nvPr>
            <p:ph idx="1"/>
          </p:nvPr>
        </p:nvGraphicFramePr>
        <p:xfrm>
          <a:off x="285781" y="142899"/>
          <a:ext cx="8643937" cy="65722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57909"/>
                <a:gridCol w="5586028"/>
              </a:tblGrid>
              <a:tr h="2514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Экономический город «Забайкальск Сити»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Отрасль, вид экономической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Комплексное развитие территорий, строительство транспортно -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логистических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комплексов, предприятий промышленного и сельского – хозяйственного сектора, развитие туристической и рекреационной инфраструктуры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1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реализации проекта/адрес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Забайкальский край, Забайкальский район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1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Организатор/инициатор/адрес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«Забайкальск Сити»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Россия, г. Москва, ул. Минск д4а тел.+7-495-786-89-29,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факс +7-495-786-89-37,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ispc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roc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1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Комплексное развитие территорий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4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Описание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транспортно-логистических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комплексов, предприятий промышленного и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сельско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хозяйственного сектора, развитие туристической и рекреационной инфраструктуры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Степень готовности проектной документации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концепции и стратегии социально-экономического развития территории и рекреационной документации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73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экспертизы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33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бизнес-плана или ТЭО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стадии разработки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</a:tr>
              <a:tr h="86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Объём инвестиций (руб.)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 млрд. руб. – инвестиции в 1 этап проекта до 2020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(2014 г.- 200 млн. руб.;  2015 г. - 1 800 млн. руб.; 2016 г. - 15 млрд. руб.;  2017 г. - 20 млрд. руб. ;  2018 г. - 25 млрд. руб.;    2019 г. - 30 млрд. руб. ; 2020 г. - 33 млрд. руб.)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</a:tr>
              <a:tr h="43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Способ привлечения инвестиций (источники инвестиций)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Собственные средства,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Соинвесторы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ГЧП.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4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создаваемых рабочих мест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Около 20 000 (первый этап) мест.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 – 2000 мест,   2017 г. – 3000 мест,   2018 г. – 4000 мест,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 – 5000 мест,   2020 г. – 6000 мест.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1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 реализации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211" marR="6321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этап проекта до 2020 года.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4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Планируемые налоговые поступления от реализации проекта по годам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г. - 3 млн. руб.;     2015 г. - 28 млн. руб.;     2016 г. - 238 млн. руб.;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 - 598 млн. руб.; 2018 г. - 1078 млн. руб.; 2019 г. - 1678 млн. руб.;  2020 г. - 2398 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42851"/>
          <a:ext cx="8750300" cy="37147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4629"/>
                <a:gridCol w="5415671"/>
              </a:tblGrid>
              <a:tr h="238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Инвестор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ГК «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Олимпик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Сити» - основной инвестор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Почтовый адрес, телефон, факс, е-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Россия, г. Москва, ул. Минск д4а тел.+7-495-786-89-29,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факс +7-495-786-89-37,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ispc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roc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51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Земельные участки в аренде 75:06:000000:324,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75:06:000000:334, 75:06:000000:326, 75:06:000000:335 общей площадью 26 670 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52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инженерной инфраструктуры или наличие возможностей подключении к сетям водо-,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 подразумевает комплексное развитие территории и по сути представляет из себя строительство нового города со всей необходимой инфраструктурой и коммуникациями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Помощь в оформлении земельных участков и правоустанавливающей документации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3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Слайды или видеосопровождение, фотографии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7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3040" name="Picture 32" descr="Z:\пресс-служба\Леша\за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929066"/>
            <a:ext cx="3643338" cy="285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42" name="Picture 34" descr="Z:\пресс-служба\Леша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5"/>
            <a:ext cx="3786182" cy="285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32" name="Picture 35" descr="Z:\пресс-служба\Леша\Рисунок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500563"/>
            <a:ext cx="2914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021044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42572"/>
                <a:gridCol w="5601428"/>
              </a:tblGrid>
              <a:tr h="2509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Свиноферма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Отрасль, вид экономической деятельности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Деятельность ресторанов и кафе, гостиниц, автостоянок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43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Место реализации проекта/адрес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Забайкальский край, Забайкальский  район,  пгт. Забайкальск, ул. Шоссейная, 24 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Организатор/инициатор/адрес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ООО «Надежда» Матвеева Светлана Владимировна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43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Почтовый адрес, телефон, факс, е-</a:t>
                      </a:r>
                      <a:r>
                        <a:rPr lang="en-US" sz="1400"/>
                        <a:t>mail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Забайкальский край, Забайкальский  район,  пгт. Забайкальск, ул. Шоссейная, 24 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Цель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/>
                        <a:t>Строительство свинофермы</a:t>
                      </a:r>
                      <a:endParaRPr lang="ru-RU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466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Описание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Приобретение 200 голов племенных поросят мясного направления, строительство помещений для животных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43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Степень готовности проектной документации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Наличие бизнес-плана или ТЭО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есть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Объём инвестиций (руб.)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3 млн. руб.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43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Способ привлечения инвестиций (источники инвестиций)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Собственные и заемные средства, субсидирование процентной ставки,  грант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Число создаваемых рабочих мест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3 человека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Срок реализации проекта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2018 -</a:t>
                      </a:r>
                      <a:r>
                        <a:rPr lang="ru-RU" sz="1400" baseline="0" dirty="0" smtClean="0"/>
                        <a:t> 2019 </a:t>
                      </a:r>
                      <a:r>
                        <a:rPr lang="ru-RU" sz="1400" dirty="0" smtClean="0"/>
                        <a:t>годы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21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Инвестор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«Надежда» Матвеева Светлана Владимировна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43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Почтовый адрес, телефон, факс, е-</a:t>
                      </a:r>
                      <a:r>
                        <a:rPr lang="en-US" sz="1400"/>
                        <a:t>mai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Забайкальский край, Забайкальский  район,  </a:t>
                      </a:r>
                      <a:r>
                        <a:rPr lang="ru-RU" sz="1400" dirty="0" err="1"/>
                        <a:t>пгт</a:t>
                      </a:r>
                      <a:r>
                        <a:rPr lang="ru-RU" sz="1400" dirty="0"/>
                        <a:t>. Забайкальск, ул. Шоссейная, 24 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658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Наличие земельного участка (при наличии указать площадь участка, кадастровый номер)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Земельный участок общей площадью 20700 кв.м. с кадастровым номером 75:06:080334:12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  <a:tr h="1317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Наличие инженерной инфраструктуры или наличие возможностей подключении к сетям водо-, энерго-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есть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4000" cy="17145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57884"/>
                <a:gridCol w="3286116"/>
              </a:tblGrid>
              <a:tr h="506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Поддержка органами местного самоуправления в реализации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Слайды или </a:t>
                      </a:r>
                      <a:r>
                        <a:rPr lang="ru-RU" sz="1400" dirty="0" err="1"/>
                        <a:t>видеосопровождение</a:t>
                      </a:r>
                      <a:r>
                        <a:rPr lang="ru-RU" sz="1400" dirty="0"/>
                        <a:t>, фотографии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есть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Дополнительная информация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7825" name="Picture 1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14327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7826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714884"/>
            <a:ext cx="2476500" cy="184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7827" name="Picture 3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6"/>
            <a:ext cx="421484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214290"/>
            <a:ext cx="8858312" cy="33855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ЗЕРНОВОЙ ЖЕЛЕЗНОДОРОЖНЫЙ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ТЕРМИНАЛ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ЗАБАЙКАЛЬСК-МАНЬЧЖУРИЯ»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5550740"/>
              </p:ext>
            </p:extLst>
          </p:nvPr>
        </p:nvGraphicFramePr>
        <p:xfrm>
          <a:off x="0" y="571480"/>
          <a:ext cx="9144000" cy="65011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593140"/>
                <a:gridCol w="4550860"/>
              </a:tblGrid>
              <a:tr h="1501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проекта, вида и объемов выпускаемой </a:t>
                      </a:r>
                      <a:r>
                        <a:rPr lang="ru-RU" sz="1400" dirty="0" smtClean="0"/>
                        <a:t>продукции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Первый зерновой железнодорожный терминал Забайкальск-Маньчжурия, перевалка до 8 млн. тонн зерновых, зернобобовых и масленичных культур из российских вагонов зерновозов в китайские вагоны и возможностью единовременного хранения до 80 тыс. тонн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</a:tr>
              <a:tr h="532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Место реализации </a:t>
                      </a:r>
                      <a:r>
                        <a:rPr lang="ru-RU" sz="1400" dirty="0" smtClean="0"/>
                        <a:t>проекта: муниципальный </a:t>
                      </a:r>
                      <a:r>
                        <a:rPr lang="ru-RU" sz="1400" dirty="0"/>
                        <a:t>район;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населенный пункт, адрес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Забайкальский край, Забайкальский район, </a:t>
                      </a:r>
                      <a:r>
                        <a:rPr lang="ru-RU" sz="1400" dirty="0" err="1"/>
                        <a:t>пгт.Забайкальск</a:t>
                      </a:r>
                      <a:r>
                        <a:rPr lang="ru-RU" sz="1400" dirty="0"/>
                        <a:t>, ул.Песочная 1 а, б, 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</a:tr>
              <a:tr h="25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ОКВЭД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63.12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</a:tr>
              <a:tr h="2197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Контактные данные: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адрес, руководитель организации, тел., </a:t>
                      </a:r>
                      <a:r>
                        <a:rPr lang="ru-RU" sz="1400" dirty="0" err="1"/>
                        <a:t>e-mail</a:t>
                      </a:r>
                      <a:r>
                        <a:rPr lang="ru-RU" sz="1400" dirty="0"/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контактное лицо, тел. </a:t>
                      </a:r>
                      <a:r>
                        <a:rPr lang="ru-RU" sz="1400" dirty="0" err="1"/>
                        <a:t>e-mail</a:t>
                      </a:r>
                      <a:r>
                        <a:rPr lang="ru-RU" sz="1400" dirty="0"/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Общество с ограниченной ответственностью «ЗАБАЙКАЛЬСКИЙ ЗЕРНОВОЙ ТЕРМИНАЛ», Забайкальский край, Забайкальский район, </a:t>
                      </a:r>
                      <a:r>
                        <a:rPr lang="ru-RU" sz="1400" dirty="0" err="1"/>
                        <a:t>пгт.Забайкальск</a:t>
                      </a:r>
                      <a:r>
                        <a:rPr lang="ru-RU" sz="1400" dirty="0"/>
                        <a:t>, ул.Комсомольская, д.50А,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ИНН 7536150931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Забайкальский край, Забайкальский район, </a:t>
                      </a:r>
                      <a:r>
                        <a:rPr lang="ru-RU" sz="1400" dirty="0" err="1"/>
                        <a:t>пгт.Забайкальск</a:t>
                      </a:r>
                      <a:r>
                        <a:rPr lang="ru-RU" sz="1400" dirty="0"/>
                        <a:t>, ул.Комсомольская, д.50А, оф.15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Генеральный директор – Овсепян Карен Александрович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+7(3022) </a:t>
                      </a:r>
                      <a:r>
                        <a:rPr lang="ru-RU" sz="1100" dirty="0" smtClean="0"/>
                        <a:t>55-08-88 </a:t>
                      </a:r>
                      <a:r>
                        <a:rPr lang="en-US" sz="1100" u="sng" dirty="0" smtClean="0">
                          <a:hlinkClick r:id="rId2"/>
                        </a:rPr>
                        <a:t>info@sibgrain.ru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</a:tr>
              <a:tr h="1519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Курирующий исполнительный орган государственной власти (ИОГВ):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 ИОГВ, курирующий проект, тел., </a:t>
                      </a:r>
                      <a:r>
                        <a:rPr lang="ru-RU" sz="1400" dirty="0" err="1"/>
                        <a:t>e-mail</a:t>
                      </a:r>
                      <a:r>
                        <a:rPr lang="ru-RU" sz="1400" dirty="0"/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курирующий заместитель руководителя, специалист ИОГВ,  тел., </a:t>
                      </a:r>
                      <a:r>
                        <a:rPr lang="ru-RU" sz="1400" dirty="0" err="1"/>
                        <a:t>e-mail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Заместитель </a:t>
                      </a:r>
                      <a:r>
                        <a:rPr lang="ru-RU" sz="1400" dirty="0"/>
                        <a:t>председателя Правительства Забайкальского края </a:t>
                      </a:r>
                      <a:r>
                        <a:rPr lang="ru-RU" sz="1400" dirty="0" smtClean="0"/>
                        <a:t>– </a:t>
                      </a:r>
                      <a:r>
                        <a:rPr lang="ru-RU" sz="1400" dirty="0" smtClean="0"/>
                        <a:t>министр </a:t>
                      </a:r>
                      <a:r>
                        <a:rPr lang="ru-RU" sz="1400" dirty="0" smtClean="0"/>
                        <a:t>экономического развития Забайкальского</a:t>
                      </a:r>
                      <a:r>
                        <a:rPr lang="ru-RU" sz="1400" baseline="0" dirty="0" smtClean="0"/>
                        <a:t> края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0" baseline="0" dirty="0" smtClean="0"/>
                        <a:t>Н</a:t>
                      </a: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овиченко </a:t>
                      </a: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Сергей Сергеевич </a:t>
                      </a:r>
                      <a:r>
                        <a:rPr lang="ru-RU" sz="135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5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министр </a:t>
                      </a: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сельского</a:t>
                      </a:r>
                      <a:r>
                        <a:rPr lang="ru-RU" sz="135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хозяйства Забайкальского края Кузьминов Михаил Николаевич</a:t>
                      </a:r>
                      <a:r>
                        <a:rPr lang="ru-RU" sz="13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</a:tr>
              <a:tr h="50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Сроки реализации проекта (год начала и год окончания реализации)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2015 – </a:t>
                      </a:r>
                      <a:r>
                        <a:rPr lang="en-US" sz="1400" dirty="0" smtClean="0"/>
                        <a:t>2017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/>
                        <a:t>гг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512" marR="36512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04972"/>
          <a:ext cx="8715404" cy="67014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95533"/>
                <a:gridCol w="4219871"/>
              </a:tblGrid>
              <a:tr h="56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Общий запланированный объем инвестиций по проекту (частные, государственные), </a:t>
                      </a:r>
                      <a:r>
                        <a:rPr lang="ru-RU" sz="1400" dirty="0" smtClean="0"/>
                        <a:t>млн</a:t>
                      </a:r>
                      <a:r>
                        <a:rPr lang="ru-RU" sz="1400" dirty="0"/>
                        <a:t>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6 262 млн. руб. (субсидии 200 млн. руб., собственные средства в т.ч. кредит – 6 062 млн. руб.)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143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замещения импорта на рынке по годам с начала выпуска продукции, млн. руб.: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 целевое значение за перспективный период;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текущий год + 1;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текущий год + 2;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текущий год + 3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Проект создает условия для развития коммерчески перспективного (отсутствующего сегодня) рынка экспортоориентированного производства зерна, зерновой логистики и зернотрейдинга в Забайкальском крае и в целом СФО.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1134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Финансирование проекта по кварталам текущего года (фактическое), млн. руб.: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</a:t>
                      </a:r>
                      <a:r>
                        <a:rPr lang="ru-RU" sz="1400" dirty="0"/>
                        <a:t> квартал;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r>
                        <a:rPr lang="ru-RU" sz="1400" dirty="0"/>
                        <a:t> квартал;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III</a:t>
                      </a:r>
                      <a:r>
                        <a:rPr lang="ru-RU" sz="1400" dirty="0"/>
                        <a:t> квартал;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IV</a:t>
                      </a:r>
                      <a:r>
                        <a:rPr lang="ru-RU" sz="1400" dirty="0"/>
                        <a:t> квартал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2015 г. – 293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2016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квартал – 64 млн.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 квартал – 412 млн.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квартал – 1 167 млн.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 квартал – 968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37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40" dirty="0"/>
                        <a:t>Фактически профинансировано по проекту в текущем году (нарастающим итогом),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2015 – 293 млн. руб. профинансировано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2016 – 29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979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финансирования на следующие три года, млн. руб.: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 за перспективный период</a:t>
                      </a:r>
                      <a:r>
                        <a:rPr lang="ru-RU" sz="1400" dirty="0" smtClean="0"/>
                        <a:t>; текущий </a:t>
                      </a:r>
                      <a:r>
                        <a:rPr lang="ru-RU" sz="1400" dirty="0"/>
                        <a:t>год + </a:t>
                      </a:r>
                      <a:r>
                        <a:rPr lang="ru-RU" sz="1400" dirty="0" smtClean="0"/>
                        <a:t>1;текущий </a:t>
                      </a:r>
                      <a:r>
                        <a:rPr lang="ru-RU" sz="1400" dirty="0"/>
                        <a:t>год + </a:t>
                      </a:r>
                      <a:r>
                        <a:rPr lang="ru-RU" sz="1400" dirty="0" smtClean="0"/>
                        <a:t>2;текущий </a:t>
                      </a:r>
                      <a:r>
                        <a:rPr lang="ru-RU" sz="1400" dirty="0"/>
                        <a:t>год + 3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2017 – 3 358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Фактический объем финансирования за все годы реализации проекта (нарастающим итогом), млн. руб.: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государственные </a:t>
                      </a:r>
                      <a:r>
                        <a:rPr lang="ru-RU" sz="1400" dirty="0" smtClean="0"/>
                        <a:t>средства; частные </a:t>
                      </a:r>
                      <a:r>
                        <a:rPr lang="ru-RU" sz="1400" dirty="0"/>
                        <a:t>средства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Собственные средства – 322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37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Необходимый объем государственной поддержки по видам и объему, млн. руб.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Субсидии, льготные платежи по аренде земельного участка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  <a:tr h="461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Фактически оказанная государственная поддержка по видам и объему, млн. руб</a:t>
                      </a:r>
                      <a:r>
                        <a:rPr lang="ru-RU" sz="1400" dirty="0" smtClean="0"/>
                        <a:t>.: всего; в </a:t>
                      </a:r>
                      <a:r>
                        <a:rPr lang="ru-RU" sz="1400" dirty="0"/>
                        <a:t>текущем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 дату заполнения государственную поддержку Проект не получал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481" marR="32481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0"/>
          <a:ext cx="8501121" cy="62865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14842"/>
                <a:gridCol w="4286279"/>
              </a:tblGrid>
              <a:tr h="497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Присутствие проекта в государственных программах (ГП) Российской Федерации и Забайкальского края, федеральной адресной инвестиционной программе (ФАИП), краевой адресной инвестиционной программе (КАИП):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присутствие объектов инфраструктуры проекта в ФАИП (наименование объектов инфраструктуры, объем запланированной государственной поддержки, годы реализации);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присутствие объектов инфраструктуры проекта в государственных программах (наименование ГП, инструмент реализации (ФЦП и т.д.), наименование объектов инфраструктуры (при наличии), объем запланированной государственной поддержки, годы реализации);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присутствие объектов инфраструктуры проекта в КАИП (наименование объектов инфраструктуры, объем запланированной государственной поддержки, годы реализации)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014" marR="460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 дату заполнения не включен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014" marR="46014" marT="0" marB="0"/>
                </a:tc>
              </a:tr>
              <a:tr h="1309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Месторождения и лицензии: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наименование месторождения, объемы и вид ископаемых запасов;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наличие лицензий на месторождения, номер и срок действия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014" marR="460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014" marR="46014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42852"/>
          <a:ext cx="8643998" cy="65958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43404"/>
                <a:gridCol w="4500594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Объекты инфраструктуры по проекту (указать, частная или государственная собственность):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запланированные к вводу в текущем году (наименование, месторасположение, стоимость);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введенные в текущем году (наименование, месторасположение, стоимость);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введенные за все время реализации проекта (наименование, месторасположение, стоимость, дата введения в эксплуатацию);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запланированные к вводу за время реализации проекта (по годам)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64" marR="152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Частная собственность. Планируется к вводу в 4 квартале 2017 года:</a:t>
                      </a:r>
                    </a:p>
                    <a:p>
                      <a:pPr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внешняя структуру подъездных железнодорожных путей с шириной колеи 1520 мм из РФ и 1435 мм в КНР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- внутренняя системная развязка железнодорожных путей под выгрузку железнодорожных вагонов, формирования составов порожняка, тупика для отстоя претензионных вагонов с зерновыми и зернобобовыми культурами с колеёй стандартов РФ 1520 мм; 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- внутренняя системная развязка железнодорожных путей под загрузку железнодорожных вагонов с колеёй стандартов КНР 1435 мм;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- система </a:t>
                      </a:r>
                      <a:r>
                        <a:rPr lang="ru-RU" sz="1400" dirty="0"/>
                        <a:t>выгрузки зерновых и зернобобовых культур из вагонов-хопперов, представляющую из себя завальные ямы на две железнодорожные колеи с возможностью постановки по 8 вагонов на каждую колею и длиной 120 м каждая под навесом с системами приёмных конвейеров;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система загрузки зерновых и зернобобовых культур в китайские вагоны-хопперы, представляющую из себя комплекс из 32 конусных силосов объёмом по 121,64 м куб. каждый, по 2 силоса на каждый вагон на две железнодорожные колеи, с возможностью постановки по 8 вагонов на каждую колею; транспортной системы подачи зерновых и зернобобовых культур в силосы; комплексом из 16 железнодорожных динамических весов под каждый вагон при загрузке и контроле взвешивания;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64" marR="15264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86280"/>
                <a:gridCol w="4429156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64" marR="15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00" dirty="0" smtClean="0"/>
                        <a:t>- </a:t>
                      </a:r>
                      <a:r>
                        <a:rPr lang="ru-RU" sz="1400" dirty="0"/>
                        <a:t>элеватор хранения зерновых и зернобобовых культур на 80 тысяч тонн хранения, состоящий из 16 плоскодонных силосов вместимостью по 6530,55 м куб каждый, всего 104488,8 м куб, и элеваторной транспортной </a:t>
                      </a:r>
                      <a:r>
                        <a:rPr lang="ru-RU" sz="1400" dirty="0" smtClean="0"/>
                        <a:t>системой весовую </a:t>
                      </a:r>
                      <a:r>
                        <a:rPr lang="ru-RU" sz="1400" dirty="0"/>
                        <a:t>станцию, состоящую из 8 динамических железнодорожных весов для приёма и взвешивания прибывающих вагонов-хопперов с зерновыми культурами;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весовая станция, состоящая из 8 динамических железнодорожных весов для взвешивания порожних вагонов;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здание лаборатории для проведения экспресс-анализа прибывающих на ЗЗТ партий зерновых и зернобобовых культур;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здание локомотивного депо для постановки и обслуживания маневровых локомотивов, а также гаража на 5 автомобилей с мастерской и подсобными помещениями;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административно-бытовое здание с модульной котельной;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артезианская скважина с системой водозабора и водоочистки;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автомобильная стоянка на 50 автомобилей;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- прочие вспомогательные сооружения.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64" marR="15264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+36 - +38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600" dirty="0" smtClean="0"/>
          </a:p>
        </p:txBody>
      </p:sp>
      <p:sp>
        <p:nvSpPr>
          <p:cNvPr id="11269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pPr eaLnBrk="1" hangingPunct="1"/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pPr eaLnBrk="1" hangingPunct="1"/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1"/>
          <a:ext cx="8501122" cy="60464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83623"/>
                <a:gridCol w="4117499"/>
              </a:tblGrid>
              <a:tr h="1109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Создаваемые рабочие места (из них высокопроизводительные), чел.;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запланировано всего;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создано в текущем году;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создано всего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572" marR="11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Рабочих мест – 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Всего по штатному расписанию – 207 человек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572" marR="11572" marT="0" marB="0"/>
                </a:tc>
              </a:tr>
              <a:tr h="4819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Ход реализации проекта, краткое описание текущей ситуации и предполагаемые мероприятия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572" marR="1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Проведены масштабные исследования перспектив рынка в Китае и СФО, собраны исходные данные и разработана комплексная концепция проекта «Экспорт сибирского зерна в КНР».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Проект поддержан Экспертным советом межрегиональной ассоциации экономического взаимодействия субъектов Российской Федерации «Сибирское соглашение» (</a:t>
                      </a:r>
                      <a:r>
                        <a:rPr lang="ru-RU" sz="1400" u="none" strike="noStrike" dirty="0" err="1">
                          <a:hlinkClick r:id="rId2"/>
                        </a:rPr>
                        <a:t>www.sibacc.ru</a:t>
                      </a:r>
                      <a:r>
                        <a:rPr lang="ru-RU" sz="1400" dirty="0"/>
                        <a:t>) и Главами Сибирских регионов.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Сформирован проектный консорциум, в который вошли: крупнейший китайский производитель элеваторного оборудования, проектные институты, железнодорожные перевозчики зерна, и др.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Оператору проекта – ООО «ЗАБАЙКАЛЬСКИЙ ЗЕРНОВОЙ ТЕРМИНАЛ» (</a:t>
                      </a:r>
                      <a:r>
                        <a:rPr lang="ru-RU" sz="1400" dirty="0" err="1" smtClean="0"/>
                        <a:t>www.sibgrain.ru</a:t>
                      </a:r>
                      <a:r>
                        <a:rPr lang="ru-RU" sz="1400" dirty="0" smtClean="0"/>
                        <a:t>), передана вся документация, права на ноу-хау, и сформирован капитал.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572" marR="11572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929718" cy="62865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04632"/>
                <a:gridCol w="4325086"/>
              </a:tblGrid>
              <a:tr h="6286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2212" marR="122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ОАО «РЖД» в соответствии с Протоколом №СБ 62/</a:t>
                      </a:r>
                      <a:r>
                        <a:rPr lang="ru-RU" sz="1400" dirty="0" err="1" smtClean="0"/>
                        <a:t>пр</a:t>
                      </a:r>
                      <a:r>
                        <a:rPr lang="ru-RU" sz="1400" dirty="0" smtClean="0"/>
                        <a:t> от 20.11.2015г сформирована рабочая группа, согласована схема присоединения, получен проект Технических условий с размещение Терминала на выбранных земельных участках, присоединением к сетям общего пользования с шириной колеи 1520мм и 1435мм и обработкой маршрутных отправок полных и не полных составов.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25 января 2016г в Министерстве коммерции КНР состоялось совещание, посвященное рассмотрению Проекта («большого проекта» - Новый сухопутный зерновой коридор Россия-Китай) и его долгосрочных перспектив для двустороннего товарооборота.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Проект реализуется в русле Поручения Президента России о разработке «Стратегии развития зерновой отрасли до 2030г.». Представители Оператора Проекта также внесли свой вклад в разработку Стратегии, принимая участие в работе рабочей группы, созданной в Минсельхозе России. В части Сибири в стратегию вошли все необходимые для развития и господдержки отрасли целевые индикаторы – развитие семеноводства, увеличение производства, элеваторных мощностей, экспорта и новой для отрасли структуры «сухопутных зерновых терминалов».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Оператору проекта – ООО «ЗАБАЙКАЛЬСКИЙ ЗЕРНОВОЙ ТЕРМИНАЛ» (</a:t>
                      </a:r>
                      <a:r>
                        <a:rPr lang="ru-RU" sz="1400" dirty="0" err="1" smtClean="0"/>
                        <a:t>www.sibgrain.ru</a:t>
                      </a:r>
                      <a:r>
                        <a:rPr lang="ru-RU" sz="1400" dirty="0" smtClean="0"/>
                        <a:t>), передана вся документация, права на ноу-хау, и сформирован капитал.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2212" marR="12212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72560" cy="314324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20463"/>
                <a:gridCol w="4152097"/>
              </a:tblGrid>
              <a:tr h="31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2212" marR="122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Подписано </a:t>
                      </a:r>
                      <a:r>
                        <a:rPr lang="ru-RU" sz="1400" dirty="0"/>
                        <a:t>«Генеральное соглашение о сотрудничестве» между ООО «ЗАБАЙКАЛЬСКИЙ ЗЕРНОВОЙ ТЕРМИНАЛ» и АО «Фондом развития Дальнего Востока и Байкальского региона» и дорожная карта с мероприятиями по вхождению в капитал Проекта и его финансированию.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завершающей фазе проектно-изыскательские работы: май 2016 года – получение разрешения на подготовительные работы; август 2016 – завершение государственной экспертизы проектной документации и получение разрешения на строительство.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2212" marR="12212" marT="0" marB="0"/>
                </a:tc>
              </a:tr>
            </a:tbl>
          </a:graphicData>
        </a:graphic>
      </p:graphicFrame>
      <p:pic>
        <p:nvPicPr>
          <p:cNvPr id="49154" name="Picture 2" descr="C:\Documents and Settings\Admin\Рабочий стол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7"/>
            <a:ext cx="8572560" cy="323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</p:nvPr>
        </p:nvGraphicFramePr>
        <p:xfrm>
          <a:off x="215900" y="633586"/>
          <a:ext cx="8928100" cy="62676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7025"/>
                <a:gridCol w="3117850"/>
                <a:gridCol w="1590679"/>
                <a:gridCol w="857256"/>
                <a:gridCol w="820728"/>
                <a:gridCol w="725487"/>
                <a:gridCol w="727075"/>
                <a:gridCol w="762000"/>
              </a:tblGrid>
              <a:tr h="488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Индикаторы социально-экономического развития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2015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(отчет)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2016 г. 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2017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2018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2019 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Численность населения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тыс.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21,41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21,42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21,64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21,77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21,85</a:t>
                      </a:r>
                    </a:p>
                  </a:txBody>
                  <a:tcPr marL="68570" marR="68570" marT="0" marB="0" anchor="ctr" horzOverflow="overflow"/>
                </a:tc>
              </a:tr>
              <a:tr h="67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Индекс производства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%  к предыдущему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100,3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70" marR="68570" marT="0" marB="0" anchor="ctr" horzOverflow="overflow"/>
                </a:tc>
              </a:tr>
              <a:tr h="805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164,36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177,15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188,69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200,27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212,68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Индекс продукции сельского хозяйства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Объем произведенной продукции сельского хозяйства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393,6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424,5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456,3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481,5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507,8</a:t>
                      </a:r>
                    </a:p>
                  </a:txBody>
                  <a:tcPr marL="68570" marR="68570" marT="0" marB="0" anchor="ctr" horzOverflow="overflow"/>
                </a:tc>
              </a:tr>
              <a:tr h="907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в сопоставимых ценах в % к предыдущему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86,9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68570" marR="68570" marT="0" marB="0" anchor="ctr" horzOverflow="overflow"/>
                </a:tc>
              </a:tr>
              <a:tr h="604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млн. руб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1118,0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1196,9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1270,6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1343,7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1418,3</a:t>
                      </a:r>
                    </a:p>
                  </a:txBody>
                  <a:tcPr marL="68570" marR="68570" marT="0" marB="0" anchor="ctr" horzOverflow="overflow"/>
                </a:tc>
              </a:tr>
              <a:tr h="907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в сопоставимых ценах в % к предыдущему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68570" marR="68570" marT="0" marB="0" anchor="ctr" horzOverflow="overflow"/>
                </a:tc>
              </a:tr>
            </a:tbl>
          </a:graphicData>
        </a:graphic>
      </p:graphicFrame>
      <p:sp>
        <p:nvSpPr>
          <p:cNvPr id="4822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</p:nvPr>
        </p:nvGraphicFramePr>
        <p:xfrm>
          <a:off x="287338" y="500063"/>
          <a:ext cx="8856663" cy="60705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075"/>
                <a:gridCol w="2957513"/>
                <a:gridCol w="1450975"/>
                <a:gridCol w="1016000"/>
                <a:gridCol w="798512"/>
                <a:gridCol w="727075"/>
                <a:gridCol w="798513"/>
                <a:gridCol w="762000"/>
              </a:tblGrid>
              <a:tr h="8127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развития (плановые значения показателей)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2015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(отчет)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2016 г. 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2017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2018г.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2019 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</a:tr>
              <a:tr h="473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Численность занятых в экономике (в среднем за год)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тыс.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5,471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5,396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5,412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5,358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5,320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73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Доля занятых в малом бизнесе от занятых в экономике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68578" marR="68578" marT="0" marB="0" anchor="ctr" horzOverflow="overflow"/>
                </a:tc>
              </a:tr>
              <a:tr h="695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Число субъектов малого предпринимательства в расчете на 10000 человек населения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317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319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322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L="68578" marR="68578" marT="0" marB="0" anchor="ctr" horzOverflow="overflow"/>
                </a:tc>
              </a:tr>
              <a:tr h="695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21,61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20,52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6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в том числе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введенная в действие за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0,13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27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Обеспеченность населения жильем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кв.м на человека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20,42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27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в том числе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кв.м на человека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11,53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12,28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Среднемесячная заработная плата одного работника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35623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37234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38795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41146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43510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6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Среднедушевые денежные доходы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12302,70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12833,6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13405,3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14098,10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14790,90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69" name="Group 93"/>
          <p:cNvGraphicFramePr>
            <a:graphicFrameLocks noGrp="1"/>
          </p:cNvGraphicFramePr>
          <p:nvPr/>
        </p:nvGraphicFramePr>
        <p:xfrm>
          <a:off x="214313" y="188913"/>
          <a:ext cx="8786812" cy="64801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5239"/>
                <a:gridCol w="2695773"/>
                <a:gridCol w="1509713"/>
                <a:gridCol w="763587"/>
                <a:gridCol w="863600"/>
                <a:gridCol w="720725"/>
                <a:gridCol w="1008063"/>
                <a:gridCol w="900112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Индикаторы социально-экономического развития (плановые значения показателей)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(отчет)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2016 г. 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20178г.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 г. 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Оборот розничной торговли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1903,6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2117,1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2240,5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2380,8</a:t>
                      </a:r>
                    </a:p>
                  </a:txBody>
                  <a:tcPr marL="68580" marR="68580" marT="0" marB="0"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Объем платных услуг населению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млн.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932,34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1004,4</a:t>
                      </a:r>
                    </a:p>
                  </a:txBody>
                  <a:tcPr marL="68580" marR="68580" marT="0" marB="0" anchor="ctr" horzOverflow="overflow"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Уровень официально зарегистрированной безработицы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Строительство и реконструкция автомобильных дорог: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отремонтировано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построено новых дорог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Реконструкция аварийного и ветхого жилья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</a:t>
            </a: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Михайлович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Кан Андрей Петрович - заместитель Главы администрации муниципального района «Забайкальский район» по развитию инфраструктуры, международных связей и инвестиционной политике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8-30(251)-2-21-91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Беломестнова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Николаевна - Первый заместитель Главы  Администрации муниципального района «Забайкальский района» по социальному развитию и здравоохранению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Матишина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Александровна -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altLang="ru-RU" sz="18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/>
            <a:r>
              <a:rPr lang="ru-RU" altLang="ru-RU" sz="180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/>
            <a:r>
              <a:rPr lang="ru-RU" altLang="ru-RU" sz="180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/>
            <a:r>
              <a:rPr lang="ru-RU" altLang="ru-RU" sz="18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подземные воды, река Аргунь;</a:t>
            </a:r>
          </a:p>
          <a:p>
            <a:pPr indent="450850"/>
            <a:r>
              <a:rPr lang="ru-RU" altLang="ru-RU" sz="18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Капчилский и Бугутурский участки.</a:t>
            </a:r>
          </a:p>
          <a:p>
            <a:pPr indent="450850"/>
            <a:endParaRPr lang="ru-RU" altLang="ru-RU" sz="18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 eaLnBrk="1" hangingPunct="1"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 eaLnBrk="1" hangingPunct="1"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 eaLnBrk="1" hangingPunct="1"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 eaLnBrk="1" hangingPunct="1"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S=295,836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000125"/>
          <a:ext cx="7920037" cy="5624566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5253,65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2957,64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56,297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0,280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0,499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4,184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0,022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38,609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/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</p:nvPr>
        </p:nvGraphicFramePr>
        <p:xfrm>
          <a:off x="0" y="623888"/>
          <a:ext cx="9144000" cy="62039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1541"/>
                <a:gridCol w="2571396"/>
                <a:gridCol w="3282275"/>
                <a:gridCol w="1748788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Полезные ископаемые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Месторождение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Запасы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Степень освоенности месторождения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Бурый уголь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Даурское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буроугольное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Запасы угля кат. А+В+С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– 58,36 млн.т., кат. С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– 69,95 млн.т.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разрабатываются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Мациевское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Проявление не изучено, запасы угля оцениваются в 36 млн.т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в 19 млн.т., прогнозные – в 35 млн.т.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Плавиковый шпат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Бугутуро-Абагайтуйская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группа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кварцево-флюоритных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месторождений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– 20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Цеолит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Шивыртуйское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Запасы цеолитов кат. В – 3220,2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6738,8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1054,5 тыс.т.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Базальт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Забайкальское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Запасы в количестве 5614,5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и 2895,9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Кирпичные глины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Тологойском месторождении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Рекомендуются поисково-разведочные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Кварциты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Белектуйское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Гранит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Кундуйское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Запасы в количестве 1660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и 1594,5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Габбро-базальты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Билитуйское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Запасы категории 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количестве 1533,1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27183</TotalTime>
  <Words>7325</Words>
  <Application>Microsoft Office PowerPoint</Application>
  <PresentationFormat>Экран (4:3)</PresentationFormat>
  <Paragraphs>1167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Глубина</vt:lpstr>
      <vt:lpstr>Андрей Михайлович Эпов</vt:lpstr>
      <vt:lpstr>Слайд 2</vt:lpstr>
      <vt:lpstr>Слайд 3</vt:lpstr>
      <vt:lpstr>Слайд 4</vt:lpstr>
      <vt:lpstr>Слайд 5</vt:lpstr>
      <vt:lpstr>Слайд 6</vt:lpstr>
      <vt:lpstr>ЗЕМЕЛЬНЫЕ РЕСУРСЫ</vt:lpstr>
      <vt:lpstr>Слайд 8</vt:lpstr>
      <vt:lpstr>Характеристика основных месторождений полезных ископаемых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СТРОИТЕЛЬСТВО</vt:lpstr>
      <vt:lpstr>Слайд 28</vt:lpstr>
      <vt:lpstr>ПОДДЕРЖКА   МАЛОГО   ПРЕДПРИНИМАТЕЛЬСТВА</vt:lpstr>
      <vt:lpstr>Слайд 30</vt:lpstr>
      <vt:lpstr>МУНИЦИПАЛЬНАЯ  ПОДДЕРЖКА  ИНВЕСТИЦИОННОЙ  ДЕЯТЕЛЬНОСТИ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Администрация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Tihonenko</cp:lastModifiedBy>
  <cp:revision>2183</cp:revision>
  <cp:lastPrinted>2014-09-25T06:10:09Z</cp:lastPrinted>
  <dcterms:created xsi:type="dcterms:W3CDTF">2012-03-16T05:50:59Z</dcterms:created>
  <dcterms:modified xsi:type="dcterms:W3CDTF">2017-01-10T00:09:36Z</dcterms:modified>
</cp:coreProperties>
</file>