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306" r:id="rId3"/>
    <p:sldId id="308" r:id="rId4"/>
    <p:sldId id="307" r:id="rId5"/>
    <p:sldId id="318" r:id="rId6"/>
    <p:sldId id="320" r:id="rId7"/>
    <p:sldId id="319" r:id="rId8"/>
    <p:sldId id="330" r:id="rId9"/>
    <p:sldId id="331" r:id="rId10"/>
    <p:sldId id="298" r:id="rId11"/>
    <p:sldId id="299" r:id="rId12"/>
    <p:sldId id="300" r:id="rId13"/>
    <p:sldId id="309" r:id="rId14"/>
    <p:sldId id="310" r:id="rId15"/>
    <p:sldId id="311" r:id="rId16"/>
    <p:sldId id="322" r:id="rId17"/>
    <p:sldId id="321" r:id="rId18"/>
    <p:sldId id="312" r:id="rId19"/>
    <p:sldId id="325" r:id="rId20"/>
    <p:sldId id="326" r:id="rId21"/>
    <p:sldId id="327" r:id="rId22"/>
    <p:sldId id="328" r:id="rId23"/>
    <p:sldId id="329" r:id="rId24"/>
    <p:sldId id="301" r:id="rId25"/>
    <p:sldId id="302" r:id="rId26"/>
    <p:sldId id="303" r:id="rId27"/>
  </p:sldIdLst>
  <p:sldSz cx="9144000" cy="6858000" type="screen4x3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3" autoAdjust="0"/>
    <p:restoredTop sz="94654" autoAdjust="0"/>
  </p:normalViewPr>
  <p:slideViewPr>
    <p:cSldViewPr showGuides="1">
      <p:cViewPr>
        <p:scale>
          <a:sx n="100" d="100"/>
          <a:sy n="100" d="100"/>
        </p:scale>
        <p:origin x="-2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0D615-C23C-4974-8476-F5ECA82450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247A2-8861-4598-9E41-7EB4BF2530E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0F576-CA6F-4AC5-8F97-B7035525281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5BA8A-A11A-468E-8FCC-63F01F4DB08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0BFF8-24B3-4509-8D64-963796D177D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5CF4B-6FA7-44A0-BE73-2BAB55C81F3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04CDE-F1E3-4961-A012-84FAA1872D3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A4FCD-A679-43AD-9A5D-CE6AB92E54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8CB67-6F89-458A-9036-2BB2EF0D659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CF185-BF65-4E7D-B7F9-42AFCF87D61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6E67-8316-41A3-B52E-C1769D3CAE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340F5-59D0-4906-9991-84D6454C688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393E5-8710-4246-A227-1A8426B3214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7C376-4FED-408D-8B80-F9F16107C2E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0380A-26C8-4A50-9643-F1ACACEC5DD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6CA73-027B-4E73-8596-4AA34FE6FBF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4"/>
          <p:cNvGrpSpPr>
            <a:grpSpLocks/>
          </p:cNvGrpSpPr>
          <p:nvPr userDrawn="1"/>
        </p:nvGrpSpPr>
        <p:grpSpPr bwMode="auto">
          <a:xfrm>
            <a:off x="6264275" y="6497638"/>
            <a:ext cx="2879725" cy="360362"/>
            <a:chOff x="6264032" y="6498023"/>
            <a:chExt cx="2880000" cy="360000"/>
          </a:xfrm>
        </p:grpSpPr>
        <p:sp>
          <p:nvSpPr>
            <p:cNvPr id="3" name="Text Box 27"/>
            <p:cNvSpPr txBox="1">
              <a:spLocks noChangeArrowheads="1"/>
            </p:cNvSpPr>
            <p:nvPr/>
          </p:nvSpPr>
          <p:spPr bwMode="auto">
            <a:xfrm>
              <a:off x="6264032" y="6498023"/>
              <a:ext cx="2880000" cy="360000"/>
            </a:xfrm>
            <a:prstGeom prst="rect">
              <a:avLst/>
            </a:prstGeom>
            <a:solidFill>
              <a:srgbClr val="1F497D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2667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000" dirty="0">
                  <a:solidFill>
                    <a:srgbClr val="FFFFFF"/>
                  </a:solidFill>
                  <a:cs typeface="Arial" charset="0"/>
                </a:rPr>
                <a:t>Министерство регионального развития</a:t>
              </a:r>
              <a:br>
                <a:rPr lang="ru-RU" sz="1000" dirty="0">
                  <a:solidFill>
                    <a:srgbClr val="FFFFFF"/>
                  </a:solidFill>
                  <a:cs typeface="Arial" charset="0"/>
                </a:rPr>
              </a:br>
              <a:r>
                <a:rPr lang="ru-RU" sz="1000" dirty="0">
                  <a:solidFill>
                    <a:srgbClr val="FFFFFF"/>
                  </a:solidFill>
                  <a:cs typeface="Arial" charset="0"/>
                </a:rPr>
                <a:t>Российской Федерации</a:t>
              </a:r>
            </a:p>
          </p:txBody>
        </p:sp>
        <p:pic>
          <p:nvPicPr>
            <p:cNvPr id="4" name="Рисунок 9" descr="russia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90019" y="6534173"/>
              <a:ext cx="267944" cy="285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Номер слайда 21"/>
          <p:cNvSpPr txBox="1">
            <a:spLocks/>
          </p:cNvSpPr>
          <p:nvPr userDrawn="1"/>
        </p:nvSpPr>
        <p:spPr>
          <a:xfrm>
            <a:off x="8964613" y="6497638"/>
            <a:ext cx="179387" cy="3603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lIns="0" tIns="0" rIns="0" bIns="0" anchor="ctr"/>
          <a:lstStyle/>
          <a:p>
            <a:pPr algn="ctr">
              <a:defRPr/>
            </a:pPr>
            <a:fld id="{B4468B79-F719-4247-86E5-37490C2CBD65}" type="slidenum">
              <a:rPr lang="ru-RU"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‹#›</a:t>
            </a:fld>
            <a:endParaRPr lang="ru-RU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503238"/>
          </a:xfrm>
          <a:prstGeom prst="rect">
            <a:avLst/>
          </a:prstGeom>
          <a:solidFill>
            <a:srgbClr val="1F497D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B9AD8-5E72-4E14-A51C-EC122C30A63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A4F87-1CA7-4717-8C84-387A2BABDAC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82AC-0F90-4AA1-AB26-13B7FC64C03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7A576-1295-4857-AB95-6EE2E60E361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2D407-E16A-409C-87E8-22574EE50F7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A26381-E8BF-43B6-85C2-A3DA4E187E6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3" Type="http://schemas.openxmlformats.org/officeDocument/2006/relationships/image" Target="../media/image3.png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oleObject" Target="../embeddings/_________Microsoft_Office_Word_97_-_20032.doc"/><Relationship Id="rId10" Type="http://schemas.openxmlformats.org/officeDocument/2006/relationships/image" Target="../media/image19.wmf"/><Relationship Id="rId4" Type="http://schemas.openxmlformats.org/officeDocument/2006/relationships/oleObject" Target="../embeddings/_________Microsoft_Office_Word_97_-_20031.doc"/><Relationship Id="rId9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000100" y="2786058"/>
            <a:ext cx="7144615" cy="3081359"/>
          </a:xfrm>
          <a:prstGeom prst="rect">
            <a:avLst/>
          </a:prstGeom>
          <a:solidFill>
            <a:srgbClr val="004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99366" y="3356992"/>
            <a:ext cx="7143799" cy="240065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  <a:cs typeface="Times New Roman" pitchFamily="18" charset="0"/>
              </a:rPr>
              <a:t>Об оценке эффективности деятельности органов местного самоуправления городских округов и муниципальных районов</a:t>
            </a:r>
          </a:p>
          <a:p>
            <a:pPr algn="ctr"/>
            <a:endParaRPr lang="ru-RU" sz="3000" dirty="0" smtClean="0">
              <a:solidFill>
                <a:schemeClr val="bg1">
                  <a:lumMod val="95000"/>
                </a:schemeClr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9661" y="571481"/>
            <a:ext cx="4176343" cy="9002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ru-RU" sz="1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pPr>
              <a:lnSpc>
                <a:spcPts val="2100"/>
              </a:lnSpc>
            </a:pPr>
            <a:r>
              <a:rPr lang="ru-RU" sz="1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pPr>
              <a:lnSpc>
                <a:spcPts val="2100"/>
              </a:lnSpc>
            </a:pPr>
            <a:r>
              <a:rPr lang="ru-RU" sz="1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53003" y="1584291"/>
            <a:ext cx="8008615" cy="49237"/>
          </a:xfrm>
          <a:prstGeom prst="rect">
            <a:avLst/>
          </a:prstGeom>
          <a:gradFill flip="none" rotWithShape="1">
            <a:gsLst>
              <a:gs pos="17000">
                <a:srgbClr val="7A3D00">
                  <a:alpha val="0"/>
                </a:srgbClr>
              </a:gs>
              <a:gs pos="58000">
                <a:srgbClr val="A25100"/>
              </a:gs>
              <a:gs pos="100000">
                <a:srgbClr val="7A3D00"/>
              </a:gs>
            </a:gsLst>
            <a:lin ang="21540000" scaled="0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A3D00"/>
              </a:solidFill>
            </a:endParaRPr>
          </a:p>
        </p:txBody>
      </p:sp>
      <p:pic>
        <p:nvPicPr>
          <p:cNvPr id="1026" name="Picture 2" descr="C:\ДФиБУ-2013\Разное\Дизайн\Фирм.стиль\images\gerb_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-22"/>
            <a:ext cx="2488617" cy="2428891"/>
          </a:xfrm>
          <a:prstGeom prst="rect">
            <a:avLst/>
          </a:prstGeom>
          <a:noFill/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1064014" y="5815654"/>
            <a:ext cx="7020000" cy="1588"/>
          </a:xfrm>
          <a:prstGeom prst="line">
            <a:avLst/>
          </a:prstGeom>
          <a:ln w="63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56919" y="2827479"/>
            <a:ext cx="7020000" cy="1588"/>
          </a:xfrm>
          <a:prstGeom prst="line">
            <a:avLst/>
          </a:prstGeom>
          <a:ln w="63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94182" y="6063679"/>
            <a:ext cx="232994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МОСКВА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декабрь 2013 г.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8792" y="142852"/>
            <a:ext cx="9138462" cy="7858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4265" y="878498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601" y="161125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9592" y="195030"/>
            <a:ext cx="7643866" cy="1001722"/>
          </a:xfrm>
          <a:prstGeom prst="rect">
            <a:avLst/>
          </a:prstGeom>
          <a:noFill/>
        </p:spPr>
        <p:txBody>
          <a:bodyPr wrap="square" lIns="59347" tIns="29673" rIns="59347" bIns="29673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Краткое изложение порядка организации и проведения независимых опросов населения об удовлетворенности деятельностью органов местного самоуправления городских округов и муниципальных районов.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563737" y="137296"/>
            <a:ext cx="23262" cy="79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5400" dist="6350" dir="10800000">
              <a:prstClr val="black">
                <a:alpha val="1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C:\ДФиБУ-2013\Презентации\Картинки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761" y="185384"/>
            <a:ext cx="652506" cy="684000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-8792" y="6215082"/>
            <a:ext cx="9161723" cy="6429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-7001" y="6215082"/>
            <a:ext cx="9180000" cy="1588"/>
          </a:xfrm>
          <a:prstGeom prst="line">
            <a:avLst/>
          </a:prstGeom>
          <a:ln w="25400">
            <a:solidFill>
              <a:srgbClr val="2D5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8572528" y="300015"/>
            <a:ext cx="571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7542" y="6304027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107504" y="1124745"/>
            <a:ext cx="3384376" cy="2592288"/>
          </a:xfrm>
          <a:prstGeom prst="round2DiagRect">
            <a:avLst/>
          </a:prstGeom>
          <a:solidFill>
            <a:srgbClr val="004D9A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проведения социологических опросов, интервьюирования и анкетирования граждан об удовлетворенности деятельностью органов местного самоуправления городских округов и муниципальных районов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499992" y="980728"/>
            <a:ext cx="4536504" cy="187220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</a:rPr>
              <a:t> Утвержден нормативными правовыми актами высшего должностного лица (руководителя высшего исполнительного органа государственной власти) субъекта Российской Федерации в 38 регионах. В частности, в Республиках Татарстан, Коми, Калмыкия, Адыгея в Воронежской, Курской, Московской, Орловской, Тверской, Мурманской, Астраханской, Томской областях</a:t>
            </a:r>
            <a:endParaRPr lang="ru-RU" sz="1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499992" y="2924944"/>
            <a:ext cx="4536504" cy="576064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</a:rPr>
              <a:t>В стадии разработки данные документы находятся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</a:rPr>
              <a:t>в 3 регионах</a:t>
            </a:r>
          </a:p>
        </p:txBody>
      </p:sp>
      <p:cxnSp>
        <p:nvCxnSpPr>
          <p:cNvPr id="33" name="Прямая со стрелкой 32"/>
          <p:cNvCxnSpPr>
            <a:stCxn id="25" idx="0"/>
            <a:endCxn id="29" idx="1"/>
          </p:cNvCxnSpPr>
          <p:nvPr/>
        </p:nvCxnSpPr>
        <p:spPr>
          <a:xfrm flipV="1">
            <a:off x="3491880" y="1916832"/>
            <a:ext cx="1008112" cy="5040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25" idx="0"/>
            <a:endCxn id="31" idx="1"/>
          </p:cNvCxnSpPr>
          <p:nvPr/>
        </p:nvCxnSpPr>
        <p:spPr>
          <a:xfrm>
            <a:off x="3491880" y="2420889"/>
            <a:ext cx="1008112" cy="7920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25" idx="0"/>
            <a:endCxn id="39" idx="1"/>
          </p:cNvCxnSpPr>
          <p:nvPr/>
        </p:nvCxnSpPr>
        <p:spPr>
          <a:xfrm>
            <a:off x="3491880" y="2420889"/>
            <a:ext cx="1008112" cy="144015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4499992" y="3573016"/>
            <a:ext cx="4536504" cy="576064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</a:rPr>
              <a:t> В остальных регионах основой является техническое задание на проведение независимых опросов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07504" y="4293096"/>
            <a:ext cx="3384376" cy="18002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chemeClr val="tx1"/>
                </a:solidFill>
              </a:rPr>
              <a:t>Федеральный закон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chemeClr val="tx1"/>
                </a:solidFill>
              </a:rPr>
              <a:t>от 21 июля 2005 г.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chemeClr val="tx1"/>
                </a:solidFill>
              </a:rPr>
              <a:t>№ 94-ФЗ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chemeClr val="tx1"/>
                </a:solidFill>
              </a:rPr>
              <a:t>«О размещении заказов на поставки товаров, выполнение работ, оказание услуг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chemeClr val="tx1"/>
                </a:solidFill>
              </a:rPr>
              <a:t>для государственных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chemeClr val="tx1"/>
                </a:solidFill>
              </a:rPr>
              <a:t>и муниципальных нужд»</a:t>
            </a:r>
            <a:endParaRPr lang="ru-RU" sz="14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635896" y="4581128"/>
            <a:ext cx="5364088" cy="144016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dk1"/>
                </a:solidFill>
              </a:rPr>
              <a:t>Следует отметить, что в некоторых регионах для принятия главами администраций муниципальных образований мер по улучшению показателей эффективности деятельности проводится ежеквартальный мониторинг достижения показателей эффективности. В частности, данный мониторинг проводится в Белгородской, Кемеровской и Новгородской областях</a:t>
            </a:r>
          </a:p>
        </p:txBody>
      </p:sp>
      <p:cxnSp>
        <p:nvCxnSpPr>
          <p:cNvPr id="52" name="Прямая со стрелкой 51"/>
          <p:cNvCxnSpPr>
            <a:stCxn id="25" idx="1"/>
            <a:endCxn id="42" idx="0"/>
          </p:cNvCxnSpPr>
          <p:nvPr/>
        </p:nvCxnSpPr>
        <p:spPr>
          <a:xfrm>
            <a:off x="1799692" y="3717033"/>
            <a:ext cx="0" cy="5760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8792" y="142852"/>
            <a:ext cx="9138462" cy="7858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4265" y="878498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601" y="161125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9592" y="404664"/>
            <a:ext cx="7643866" cy="558524"/>
          </a:xfrm>
          <a:prstGeom prst="rect">
            <a:avLst/>
          </a:prstGeom>
          <a:noFill/>
        </p:spPr>
        <p:txBody>
          <a:bodyPr wrap="square" lIns="59347" tIns="29673" rIns="59347" bIns="29673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Создание экспертной комиссии по анализу результатов оценки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563737" y="137296"/>
            <a:ext cx="23262" cy="79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5400" dist="6350" dir="10800000">
              <a:prstClr val="black">
                <a:alpha val="1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C:\ДФиБУ-2013\Презентации\Картинки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761" y="185384"/>
            <a:ext cx="652506" cy="684000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-8792" y="6215082"/>
            <a:ext cx="9161723" cy="6429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-7001" y="6215082"/>
            <a:ext cx="9180000" cy="1588"/>
          </a:xfrm>
          <a:prstGeom prst="line">
            <a:avLst/>
          </a:prstGeom>
          <a:ln w="25400">
            <a:solidFill>
              <a:srgbClr val="2D5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8572528" y="300015"/>
            <a:ext cx="571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7542" y="6304027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395536" y="980728"/>
            <a:ext cx="3044371" cy="2880319"/>
          </a:xfrm>
          <a:prstGeom prst="round2DiagRect">
            <a:avLst/>
          </a:prstGeom>
          <a:solidFill>
            <a:srgbClr val="004D9A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экспертной комиссии по анализу результатов оценки населением при высшем должностном лице (руководителям высшего исполнительного органа государственной власти) субъекта Российской Федерации.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499992" y="2636912"/>
            <a:ext cx="4536504" cy="1296144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dirty="0" smtClean="0">
              <a:solidFill>
                <a:schemeClr val="dk1"/>
              </a:solidFill>
            </a:endParaRPr>
          </a:p>
          <a:p>
            <a:pPr algn="ctr">
              <a:defRPr/>
            </a:pPr>
            <a:r>
              <a:rPr lang="ru-RU" sz="1400" dirty="0" smtClean="0">
                <a:solidFill>
                  <a:schemeClr val="dk1"/>
                </a:solidFill>
              </a:rPr>
              <a:t> </a:t>
            </a:r>
            <a:r>
              <a:rPr lang="ru-RU" sz="1400" b="1" dirty="0" smtClean="0">
                <a:solidFill>
                  <a:schemeClr val="dk1"/>
                </a:solidFill>
              </a:rPr>
              <a:t>В 10 регионах подготовлены проекты документов о создании соответствующих комиссий. В частности в Чеченской Республике, Республиках Алтай и Хакасия, Забайкальском и Красноярском краях, в Липецкой, Орловской, Тульской, Свердловской и Томской областях (декабрь 2013 года.)</a:t>
            </a:r>
          </a:p>
          <a:p>
            <a:pPr algn="ctr">
              <a:defRPr/>
            </a:pPr>
            <a:endParaRPr lang="ru-RU" sz="1400" b="1" dirty="0">
              <a:solidFill>
                <a:schemeClr val="dk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499992" y="980728"/>
            <a:ext cx="4536504" cy="1584176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1D1D79"/>
                </a:solidFill>
                <a:latin typeface="Georgia" pitchFamily="18" charset="0"/>
              </a:rPr>
              <a:t> </a:t>
            </a:r>
            <a:r>
              <a:rPr lang="ru-RU" sz="1400" b="1" dirty="0" smtClean="0">
                <a:solidFill>
                  <a:schemeClr val="dk1"/>
                </a:solidFill>
              </a:rPr>
              <a:t>Для проведения анализа результатов оценки населением руководителей в 27 субъектах Российской Федерации созданы экспертные комиссии. В частности в Республиках Карелия, Мордовия, в Карачаево-Черкесской Республике, в Белгородской, Курской, Тамбовской, Архангельской, Мурманской, Курганской, Челябинской и Сахалинской областях</a:t>
            </a:r>
          </a:p>
        </p:txBody>
      </p:sp>
      <p:cxnSp>
        <p:nvCxnSpPr>
          <p:cNvPr id="33" name="Прямая со стрелкой 32"/>
          <p:cNvCxnSpPr>
            <a:stCxn id="25" idx="0"/>
            <a:endCxn id="29" idx="1"/>
          </p:cNvCxnSpPr>
          <p:nvPr/>
        </p:nvCxnSpPr>
        <p:spPr>
          <a:xfrm>
            <a:off x="3439907" y="2420888"/>
            <a:ext cx="1060085" cy="86409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25" idx="0"/>
            <a:endCxn id="31" idx="1"/>
          </p:cNvCxnSpPr>
          <p:nvPr/>
        </p:nvCxnSpPr>
        <p:spPr>
          <a:xfrm flipV="1">
            <a:off x="3439907" y="1772816"/>
            <a:ext cx="1060085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107504" y="4005064"/>
            <a:ext cx="8928992" cy="2088232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1D1D79"/>
                </a:solidFill>
              </a:rPr>
              <a:t>Следует отметить, что в 4 регионах - Краснодарский край, Калужская и Ульяновская области, Ханты-Мансийский автономный округ, функции по анализу результатов оценки населением руководителей включены в ранее созданные региональные рабочие группы и комиссии (в частности, в Калужской области итоги оценки населением рассматриваются на заседаниях комиссия по социально-экономическому развитию, в Ханты-Мансийском автономном округе – на заседаниях комиссия  по проведению административной реформы и повышению качества предоставления государственных и муниципальных услуг в автономном округе). В Тамбовской области, Еврейской автономной области и Ямало-Ненецком автономном округе созданные комиссии имеют более широкий спектр задач: рассматривают вопросы мониторинга оценки эффективности деятельности органов местного самоуправления.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8792" y="142852"/>
            <a:ext cx="9138462" cy="7858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4265" y="878498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601" y="161125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9592" y="260648"/>
            <a:ext cx="7643866" cy="780123"/>
          </a:xfrm>
          <a:prstGeom prst="rect">
            <a:avLst/>
          </a:prstGeom>
          <a:noFill/>
        </p:spPr>
        <p:txBody>
          <a:bodyPr wrap="square" lIns="59347" tIns="29673" rIns="59347" bIns="29673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Программы по повышению результативности деятельности в муниципальных образованиях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563737" y="137296"/>
            <a:ext cx="23262" cy="79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5400" dist="6350" dir="10800000">
              <a:prstClr val="black">
                <a:alpha val="1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C:\ДФиБУ-2013\Презентации\Картинки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761" y="185384"/>
            <a:ext cx="652506" cy="684000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-8792" y="6215082"/>
            <a:ext cx="9161723" cy="6429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-7001" y="6215082"/>
            <a:ext cx="9180000" cy="1588"/>
          </a:xfrm>
          <a:prstGeom prst="line">
            <a:avLst/>
          </a:prstGeom>
          <a:ln w="25400">
            <a:solidFill>
              <a:srgbClr val="2D5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8572528" y="300015"/>
            <a:ext cx="571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7542" y="6304027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107504" y="1124745"/>
            <a:ext cx="8928992" cy="1152127"/>
          </a:xfrm>
          <a:prstGeom prst="round2DiagRect">
            <a:avLst/>
          </a:prstGeom>
          <a:solidFill>
            <a:srgbClr val="004D9A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1950"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выявлении экспертной комиссией обоснованных причин низкой оценки населением экспертная комиссия может рекомендовать руководителям органов местного самоуправления разработать и реализовать программу повышения результативности органов местного самоуправления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107504" y="2348880"/>
            <a:ext cx="8928992" cy="72008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 dirty="0" smtClean="0">
              <a:solidFill>
                <a:srgbClr val="1D1D79"/>
              </a:solidFill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rgbClr val="1D1D79"/>
                </a:solidFill>
              </a:rPr>
              <a:t>Отдельные программы по повышению результативности деятельности в муниципальных образованиях предусмотрены в 17 регионах (в частности Забайкальский и Краснодарский края, Белгородская, Калужская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1D1D79"/>
                </a:solidFill>
              </a:rPr>
              <a:t>(во всех МО), Московская, Ростовская и Свердловская области (во всех МО)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 smtClean="0">
              <a:solidFill>
                <a:srgbClr val="1D1D79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7504" y="3140968"/>
            <a:ext cx="8928992" cy="72008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 dirty="0" smtClean="0">
              <a:solidFill>
                <a:srgbClr val="1D1D79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1D1D79"/>
                </a:solidFill>
              </a:rPr>
              <a:t>В большинстве субъектов Российской Федерации мероприятия по повышению результативности деятельности органов местного самоуправления предусмотрены в рамках различных программ социально-экономического развития, программ по повышению эффективности бюджетных расходов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 smtClean="0">
              <a:solidFill>
                <a:srgbClr val="1D1D79"/>
              </a:solidFill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107504" y="3933057"/>
            <a:ext cx="8928992" cy="1224135"/>
          </a:xfrm>
          <a:prstGeom prst="round2DiagRect">
            <a:avLst/>
          </a:prstGeom>
          <a:solidFill>
            <a:srgbClr val="004D9A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Постановлением Правительства РФ №1317 допускается выделение грантов из бюджета субъекта Российской Федерации на основе соглашений между органами исполнительной власти субъекта Российской Федерации и органами местного самоуправления, заключенных в целях содействия достижению наилучших значений показателей эффективности деятельности органов местного самоуправления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07504" y="5229200"/>
            <a:ext cx="8928992" cy="72008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 dirty="0" smtClean="0">
              <a:solidFill>
                <a:srgbClr val="1D1D79"/>
              </a:solidFill>
            </a:endParaRPr>
          </a:p>
          <a:p>
            <a:pPr indent="361950" algn="just"/>
            <a:r>
              <a:rPr lang="ru-RU" sz="1400" b="1" dirty="0" smtClean="0">
                <a:solidFill>
                  <a:srgbClr val="1D1D79"/>
                </a:solidFill>
              </a:rPr>
              <a:t>Возможность </a:t>
            </a:r>
            <a:r>
              <a:rPr lang="ru-RU" sz="1400" b="1" dirty="0" err="1" smtClean="0">
                <a:solidFill>
                  <a:srgbClr val="1D1D79"/>
                </a:solidFill>
              </a:rPr>
              <a:t>софинансирования</a:t>
            </a:r>
            <a:r>
              <a:rPr lang="ru-RU" sz="1400" b="1" dirty="0" smtClean="0">
                <a:solidFill>
                  <a:srgbClr val="1D1D79"/>
                </a:solidFill>
              </a:rPr>
              <a:t> реализации программ по повышению результативности за счет средств гранта предусмотрена в 8 регионах (в частности Краснодарский край, Тамбовская область, Ненецкий автономный округ)</a:t>
            </a:r>
            <a:r>
              <a:rPr lang="ru-RU" sz="1400" b="1" dirty="0" smtClean="0"/>
              <a:t>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 smtClean="0">
              <a:solidFill>
                <a:srgbClr val="1D1D79"/>
              </a:solidFill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8792" y="142852"/>
            <a:ext cx="9138462" cy="7858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4265" y="878498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601" y="161125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9592" y="411171"/>
            <a:ext cx="7643866" cy="281525"/>
          </a:xfrm>
          <a:prstGeom prst="rect">
            <a:avLst/>
          </a:prstGeom>
          <a:noFill/>
        </p:spPr>
        <p:txBody>
          <a:bodyPr wrap="square" lIns="59347" tIns="29673" rIns="59347" bIns="29673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Выделение грантов муниципальным образованиям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563737" y="137296"/>
            <a:ext cx="23262" cy="79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5400" dist="6350" dir="10800000">
              <a:prstClr val="black">
                <a:alpha val="1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C:\ДФиБУ-2013\Презентации\Картинки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761" y="185384"/>
            <a:ext cx="652506" cy="684000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-8792" y="6215082"/>
            <a:ext cx="9161723" cy="6429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572528" y="300015"/>
            <a:ext cx="571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7542" y="6304027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sp>
        <p:nvSpPr>
          <p:cNvPr id="48" name="Прямоугольник с двумя скругленными противолежащими углами 47"/>
          <p:cNvSpPr/>
          <p:nvPr/>
        </p:nvSpPr>
        <p:spPr>
          <a:xfrm>
            <a:off x="35496" y="1052737"/>
            <a:ext cx="3672408" cy="2016223"/>
          </a:xfrm>
          <a:prstGeom prst="round2DiagRect">
            <a:avLst/>
          </a:prstGeom>
          <a:solidFill>
            <a:srgbClr val="004D9A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Постановление Выделение бюджетами субъектов Российской Федерации грантов муниципальным образованиям в целях содействия достижению и (или) поощрения достижения наилучших значений показателей деятельности органов местного самоуправления городских округов и муниципальных районов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104456" y="1772816"/>
            <a:ext cx="4788024" cy="576064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 dirty="0" smtClean="0">
              <a:solidFill>
                <a:srgbClr val="1D1D79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400" b="1" dirty="0" smtClean="0">
                <a:solidFill>
                  <a:srgbClr val="1D1D79"/>
                </a:solidFill>
              </a:rPr>
              <a:t>445 муниципальных образований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 smtClean="0">
              <a:solidFill>
                <a:srgbClr val="1D1D79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104456" y="2492896"/>
            <a:ext cx="4788024" cy="576064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 dirty="0" smtClean="0">
              <a:solidFill>
                <a:srgbClr val="1D1D79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400" b="1" dirty="0" smtClean="0">
                <a:solidFill>
                  <a:srgbClr val="1D1D79"/>
                </a:solidFill>
              </a:rPr>
              <a:t>Общий объем – 1,65 млрд. рублей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 smtClean="0">
              <a:solidFill>
                <a:srgbClr val="1D1D79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104456" y="1052736"/>
            <a:ext cx="4788024" cy="576064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 dirty="0" smtClean="0">
              <a:solidFill>
                <a:srgbClr val="1D1D79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ru-RU" sz="1400" b="1" dirty="0" smtClean="0">
                <a:solidFill>
                  <a:srgbClr val="1D1D79"/>
                </a:solidFill>
              </a:rPr>
              <a:t>предусмотрено в 71 субъекте Российской Федерации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 smtClean="0">
              <a:solidFill>
                <a:srgbClr val="1D1D79"/>
              </a:solidFill>
            </a:endParaRPr>
          </a:p>
        </p:txBody>
      </p:sp>
      <p:sp>
        <p:nvSpPr>
          <p:cNvPr id="34" name="Прямоугольник с двумя скругленными противолежащими углами 33"/>
          <p:cNvSpPr/>
          <p:nvPr/>
        </p:nvSpPr>
        <p:spPr>
          <a:xfrm>
            <a:off x="107504" y="3284985"/>
            <a:ext cx="8784976" cy="576064"/>
          </a:xfrm>
          <a:prstGeom prst="round2DiagRect">
            <a:avLst/>
          </a:prstGeom>
          <a:solidFill>
            <a:srgbClr val="004D9A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688"/>
            <a:r>
              <a:rPr lang="ru-RU" sz="1600" b="1" dirty="0" smtClean="0">
                <a:solidFill>
                  <a:srgbClr val="FFFFFF"/>
                </a:solidFill>
              </a:rPr>
              <a:t>Показатели, используемые для определения размера грантов</a:t>
            </a:r>
            <a:endParaRPr lang="ru-RU" sz="1600" b="1" dirty="0">
              <a:solidFill>
                <a:srgbClr val="FFFFFF"/>
              </a:solidFill>
            </a:endParaRP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5436096" y="4293096"/>
            <a:ext cx="3635896" cy="792088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/>
            </a:pPr>
            <a:r>
              <a:rPr lang="ru-RU" sz="1200" b="1" dirty="0" smtClean="0">
                <a:solidFill>
                  <a:srgbClr val="1D1D79"/>
                </a:solidFill>
              </a:rPr>
              <a:t>республики Калмыкия и Тыва, Камчатский край, Кировская, Курганская Ленинградская, Липецкая, Орловская и Тверская области, Ненецкий автономный округ</a:t>
            </a: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5436096" y="5229200"/>
            <a:ext cx="3635896" cy="792088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/>
            </a:pPr>
            <a:r>
              <a:rPr lang="ru-RU" sz="1200" b="1" dirty="0" smtClean="0">
                <a:solidFill>
                  <a:srgbClr val="1D1D79"/>
                </a:solidFill>
              </a:rPr>
              <a:t>В Магаданской и Рязанской областях, Еврейской автономной области применяются 10 показателей,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1D1D79"/>
                </a:solidFill>
              </a:rPr>
              <a:t>в Алтайском крае – 9 показателей, в Калужской области  – 6 показателей</a:t>
            </a:r>
          </a:p>
        </p:txBody>
      </p:sp>
      <p:sp>
        <p:nvSpPr>
          <p:cNvPr id="46" name="Пятиугольник 45"/>
          <p:cNvSpPr/>
          <p:nvPr/>
        </p:nvSpPr>
        <p:spPr>
          <a:xfrm>
            <a:off x="107504" y="3933056"/>
            <a:ext cx="5112568" cy="360040"/>
          </a:xfrm>
          <a:prstGeom prst="homePlate">
            <a:avLst>
              <a:gd name="adj" fmla="val 91446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2225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1D1D79"/>
                </a:solidFill>
              </a:rPr>
              <a:t>36 регионов  - рекомендуемый перечень показателей </a:t>
            </a:r>
          </a:p>
        </p:txBody>
      </p:sp>
      <p:sp>
        <p:nvSpPr>
          <p:cNvPr id="50" name="Пятиугольник 49"/>
          <p:cNvSpPr/>
          <p:nvPr/>
        </p:nvSpPr>
        <p:spPr>
          <a:xfrm>
            <a:off x="107504" y="4365104"/>
            <a:ext cx="5112568" cy="720080"/>
          </a:xfrm>
          <a:prstGeom prst="homePlate">
            <a:avLst>
              <a:gd name="adj" fmla="val 46471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2225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1D1D79"/>
                </a:solidFill>
              </a:rPr>
              <a:t>10 регионов - рекомендуемый перечень показателей дополнен другими показателями из оценки эффективности ОМСУ</a:t>
            </a:r>
          </a:p>
        </p:txBody>
      </p:sp>
      <p:sp>
        <p:nvSpPr>
          <p:cNvPr id="51" name="Пятиугольник 50"/>
          <p:cNvSpPr/>
          <p:nvPr/>
        </p:nvSpPr>
        <p:spPr>
          <a:xfrm>
            <a:off x="107504" y="5157192"/>
            <a:ext cx="5112568" cy="936104"/>
          </a:xfrm>
          <a:prstGeom prst="homePlate">
            <a:avLst>
              <a:gd name="adj" fmla="val 35889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2225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1D1D79"/>
                </a:solidFill>
              </a:rPr>
              <a:t>22 региона - рекомендуемый перечень показателей изменен путем исключения ряда показателей и включения других показателей из оценки ОМСУ. В т.ч. в 5 регионах перечень содержит менее 11 показателей</a:t>
            </a: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2808312" y="6192688"/>
            <a:ext cx="6372200" cy="548680"/>
          </a:xfrm>
          <a:prstGeom prst="round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2225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1950" algn="ctr">
              <a:lnSpc>
                <a:spcPct val="7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400" b="1" dirty="0" smtClean="0">
                <a:solidFill>
                  <a:srgbClr val="1D1D79"/>
                </a:solidFill>
              </a:rPr>
              <a:t>Основной причиной изменения рекомендуемого перечня показателей является неактуальность отдельных показателей для субъектов Российской Федерации Федерации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8792" y="142852"/>
            <a:ext cx="9138462" cy="7858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4265" y="878498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601" y="161125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9592" y="332656"/>
            <a:ext cx="7643866" cy="281525"/>
          </a:xfrm>
          <a:prstGeom prst="rect">
            <a:avLst/>
          </a:prstGeom>
          <a:noFill/>
        </p:spPr>
        <p:txBody>
          <a:bodyPr wrap="square" lIns="59347" tIns="29673" rIns="59347" bIns="29673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Дополнительные критерии определения размера грантов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563737" y="137296"/>
            <a:ext cx="23262" cy="79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5400" dist="6350" dir="10800000">
              <a:prstClr val="black">
                <a:alpha val="1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C:\ДФиБУ-2013\Презентации\Картинки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761" y="185384"/>
            <a:ext cx="652506" cy="684000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-8792" y="6215082"/>
            <a:ext cx="9161723" cy="6429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572528" y="300015"/>
            <a:ext cx="571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7542" y="6304027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sp>
        <p:nvSpPr>
          <p:cNvPr id="48" name="Прямоугольник с двумя скругленными противолежащими углами 47"/>
          <p:cNvSpPr/>
          <p:nvPr/>
        </p:nvSpPr>
        <p:spPr>
          <a:xfrm>
            <a:off x="35496" y="1268761"/>
            <a:ext cx="4824536" cy="2232247"/>
          </a:xfrm>
          <a:prstGeom prst="round2DiagRect">
            <a:avLst/>
          </a:prstGeom>
          <a:solidFill>
            <a:srgbClr val="004D9A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1950"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соответствии с пунктом 4 методических рекомендаций о выделении за счет бюджетных ассигнований из бюджета субъекта Российской Федерации грантов муниципальным образованиям в целях содействия достижению и (или) поощрения достижения наилучших значений показателей деятельности органов местного самоуправления городских округов и муниципальных районов, утвержденных постановлением № 1317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148064" y="2492896"/>
            <a:ext cx="3744416" cy="936104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1950"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400" b="1" dirty="0" smtClean="0">
                <a:solidFill>
                  <a:srgbClr val="1D1D79"/>
                </a:solidFill>
              </a:rPr>
              <a:t>- при выделении грантов могут устанавливаться дополнительные критерии определения размера гранта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148064" y="1340768"/>
            <a:ext cx="3744416" cy="936104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1950"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400" b="1" dirty="0" smtClean="0">
                <a:solidFill>
                  <a:srgbClr val="1D1D79"/>
                </a:solidFill>
              </a:rPr>
              <a:t>- целесообразно выделять гранты отдельно городским округам и муниципальным районам;</a:t>
            </a: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144016" y="4077072"/>
            <a:ext cx="8748464" cy="360040"/>
          </a:xfrm>
          <a:prstGeom prst="round2DiagRect">
            <a:avLst>
              <a:gd name="adj1" fmla="val 16667"/>
              <a:gd name="adj2" fmla="val 34392"/>
            </a:avLst>
          </a:prstGeom>
          <a:solidFill>
            <a:srgbClr val="004D9A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1950"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Дополнительные критерии установлены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13 субъектах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Российской Федерации</a:t>
            </a:r>
          </a:p>
        </p:txBody>
      </p:sp>
      <p:sp>
        <p:nvSpPr>
          <p:cNvPr id="25" name="Text Box 8"/>
          <p:cNvSpPr>
            <a:spLocks noChangeArrowheads="1"/>
          </p:cNvSpPr>
          <p:nvPr/>
        </p:nvSpPr>
        <p:spPr bwMode="auto">
          <a:xfrm>
            <a:off x="179512" y="4941168"/>
            <a:ext cx="2448272" cy="745495"/>
          </a:xfrm>
          <a:prstGeom prst="roundRect">
            <a:avLst>
              <a:gd name="adj" fmla="val 8551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400" b="1" dirty="0" smtClean="0">
                <a:solidFill>
                  <a:srgbClr val="1D1D79"/>
                </a:solidFill>
              </a:rPr>
              <a:t>Группировка муниципальных образований</a:t>
            </a:r>
            <a:endParaRPr lang="ru-RU" sz="1400" b="1" dirty="0">
              <a:solidFill>
                <a:srgbClr val="1D1D79"/>
              </a:solidFill>
            </a:endParaRPr>
          </a:p>
        </p:txBody>
      </p:sp>
      <p:sp>
        <p:nvSpPr>
          <p:cNvPr id="29" name="Text Box 8"/>
          <p:cNvSpPr>
            <a:spLocks noChangeArrowheads="1"/>
          </p:cNvSpPr>
          <p:nvPr/>
        </p:nvSpPr>
        <p:spPr bwMode="auto">
          <a:xfrm>
            <a:off x="3059832" y="4941169"/>
            <a:ext cx="1944216" cy="792088"/>
          </a:xfrm>
          <a:prstGeom prst="roundRect">
            <a:avLst>
              <a:gd name="adj" fmla="val 8551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400" b="1" dirty="0" smtClean="0">
                <a:solidFill>
                  <a:srgbClr val="1D1D79"/>
                </a:solidFill>
              </a:rPr>
              <a:t>Ограничение на размер гранта</a:t>
            </a:r>
          </a:p>
        </p:txBody>
      </p:sp>
      <p:sp>
        <p:nvSpPr>
          <p:cNvPr id="35" name="Text Box 8"/>
          <p:cNvSpPr>
            <a:spLocks noChangeArrowheads="1"/>
          </p:cNvSpPr>
          <p:nvPr/>
        </p:nvSpPr>
        <p:spPr bwMode="auto">
          <a:xfrm>
            <a:off x="5436096" y="4941169"/>
            <a:ext cx="3456384" cy="792088"/>
          </a:xfrm>
          <a:prstGeom prst="roundRect">
            <a:avLst>
              <a:gd name="adj" fmla="val 8551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1950"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400" b="1" dirty="0" smtClean="0">
                <a:solidFill>
                  <a:srgbClr val="1D1D79"/>
                </a:solidFill>
              </a:rPr>
              <a:t>Иные критерии</a:t>
            </a:r>
          </a:p>
        </p:txBody>
      </p:sp>
      <p:cxnSp>
        <p:nvCxnSpPr>
          <p:cNvPr id="36" name="Прямая со стрелкой 35"/>
          <p:cNvCxnSpPr>
            <a:stCxn id="24" idx="1"/>
            <a:endCxn id="25" idx="0"/>
          </p:cNvCxnSpPr>
          <p:nvPr/>
        </p:nvCxnSpPr>
        <p:spPr>
          <a:xfrm flipH="1">
            <a:off x="1403648" y="4437112"/>
            <a:ext cx="3114600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24" idx="1"/>
            <a:endCxn id="29" idx="0"/>
          </p:cNvCxnSpPr>
          <p:nvPr/>
        </p:nvCxnSpPr>
        <p:spPr>
          <a:xfrm flipH="1">
            <a:off x="4031940" y="4437112"/>
            <a:ext cx="486308" cy="5040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24" idx="1"/>
            <a:endCxn id="35" idx="0"/>
          </p:cNvCxnSpPr>
          <p:nvPr/>
        </p:nvCxnSpPr>
        <p:spPr>
          <a:xfrm>
            <a:off x="4518248" y="4437112"/>
            <a:ext cx="2646040" cy="5040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8792" y="142852"/>
            <a:ext cx="9138462" cy="7858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4265" y="878498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601" y="161125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9592" y="332656"/>
            <a:ext cx="7643866" cy="281525"/>
          </a:xfrm>
          <a:prstGeom prst="rect">
            <a:avLst/>
          </a:prstGeom>
          <a:noFill/>
        </p:spPr>
        <p:txBody>
          <a:bodyPr wrap="square" lIns="59347" tIns="29673" rIns="59347" bIns="29673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Дополнительные критерии определения размера грантов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563737" y="137296"/>
            <a:ext cx="23262" cy="79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5400" dist="6350" dir="10800000">
              <a:prstClr val="black">
                <a:alpha val="1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C:\ДФиБУ-2013\Презентации\Картинки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761" y="185384"/>
            <a:ext cx="652506" cy="684000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-8792" y="6215082"/>
            <a:ext cx="9161723" cy="6429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572528" y="300015"/>
            <a:ext cx="571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7542" y="6304027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144016" y="5229200"/>
            <a:ext cx="8748464" cy="360040"/>
          </a:xfrm>
          <a:prstGeom prst="round2DiagRect">
            <a:avLst>
              <a:gd name="adj1" fmla="val 16667"/>
              <a:gd name="adj2" fmla="val 34392"/>
            </a:avLst>
          </a:prstGeom>
          <a:solidFill>
            <a:srgbClr val="004D9A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1950"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Иные критерии</a:t>
            </a: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0" y="980728"/>
            <a:ext cx="8748464" cy="360040"/>
          </a:xfrm>
          <a:prstGeom prst="round2DiagRect">
            <a:avLst>
              <a:gd name="adj1" fmla="val 16667"/>
              <a:gd name="adj2" fmla="val 34392"/>
            </a:avLst>
          </a:prstGeom>
          <a:solidFill>
            <a:srgbClr val="004D9A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1950"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Группировка муниципальных образований</a:t>
            </a: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197768" y="3068960"/>
            <a:ext cx="8748464" cy="360040"/>
          </a:xfrm>
          <a:prstGeom prst="round2DiagRect">
            <a:avLst>
              <a:gd name="adj1" fmla="val 16667"/>
              <a:gd name="adj2" fmla="val 34392"/>
            </a:avLst>
          </a:prstGeom>
          <a:solidFill>
            <a:srgbClr val="004D9A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1950"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Ограничение на размер гранта</a:t>
            </a:r>
          </a:p>
        </p:txBody>
      </p:sp>
      <p:sp>
        <p:nvSpPr>
          <p:cNvPr id="40" name="Пятиугольник 39"/>
          <p:cNvSpPr/>
          <p:nvPr/>
        </p:nvSpPr>
        <p:spPr>
          <a:xfrm>
            <a:off x="107504" y="1340768"/>
            <a:ext cx="3240360" cy="1368152"/>
          </a:xfrm>
          <a:prstGeom prst="homePlate">
            <a:avLst>
              <a:gd name="adj" fmla="val 35889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2225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400" b="1" dirty="0" smtClean="0">
                <a:solidFill>
                  <a:srgbClr val="1D1D79"/>
                </a:solidFill>
              </a:rPr>
              <a:t>в зависимости от административного деления, численности населения, уровня развития инфраструктуры, транспортной доступности и др.)</a:t>
            </a: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2736303" y="3429000"/>
            <a:ext cx="6372201" cy="1656184"/>
          </a:xfrm>
          <a:prstGeom prst="roundRect">
            <a:avLst>
              <a:gd name="adj" fmla="val 11155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361950"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400" b="1" dirty="0" smtClean="0">
                <a:solidFill>
                  <a:srgbClr val="1D1D79"/>
                </a:solidFill>
              </a:rPr>
              <a:t>Республики Башкортостан </a:t>
            </a:r>
            <a:r>
              <a:rPr lang="ru-RU" sz="1400" dirty="0" smtClean="0">
                <a:solidFill>
                  <a:srgbClr val="1D1D79"/>
                </a:solidFill>
              </a:rPr>
              <a:t>(не чаще одного раза в 2 года) и </a:t>
            </a:r>
            <a:r>
              <a:rPr lang="ru-RU" sz="1400" b="1" dirty="0" smtClean="0">
                <a:solidFill>
                  <a:srgbClr val="1D1D79"/>
                </a:solidFill>
              </a:rPr>
              <a:t>Мордовия</a:t>
            </a:r>
            <a:r>
              <a:rPr lang="ru-RU" sz="1400" dirty="0" smtClean="0">
                <a:solidFill>
                  <a:srgbClr val="1D1D79"/>
                </a:solidFill>
              </a:rPr>
              <a:t> (не более 15% от общей суммы), </a:t>
            </a:r>
            <a:r>
              <a:rPr lang="ru-RU" sz="1400" b="1" dirty="0" smtClean="0">
                <a:solidFill>
                  <a:srgbClr val="1D1D79"/>
                </a:solidFill>
              </a:rPr>
              <a:t>Курганская</a:t>
            </a:r>
            <a:r>
              <a:rPr lang="ru-RU" sz="1400" dirty="0" smtClean="0">
                <a:solidFill>
                  <a:srgbClr val="1D1D79"/>
                </a:solidFill>
              </a:rPr>
              <a:t> (не предоставляется при наличии просроченной задолженности по зарплате работникам бюджетных учреждений и социальным выплатам населению) и </a:t>
            </a:r>
            <a:r>
              <a:rPr lang="ru-RU" sz="1400" b="1" dirty="0" smtClean="0">
                <a:solidFill>
                  <a:srgbClr val="1D1D79"/>
                </a:solidFill>
              </a:rPr>
              <a:t>Сахалинская области </a:t>
            </a:r>
            <a:r>
              <a:rPr lang="ru-RU" sz="1400" dirty="0" smtClean="0">
                <a:solidFill>
                  <a:srgbClr val="1D1D79"/>
                </a:solidFill>
              </a:rPr>
              <a:t>(при отсутствии или недостоверности данных, а также при низкой оценке качества управления муниципальными финансами), </a:t>
            </a:r>
            <a:r>
              <a:rPr lang="ru-RU" sz="1400" b="1" dirty="0" smtClean="0">
                <a:solidFill>
                  <a:srgbClr val="1D1D79"/>
                </a:solidFill>
              </a:rPr>
              <a:t>Ненецкий автономный округ </a:t>
            </a:r>
            <a:r>
              <a:rPr lang="ru-RU" sz="1400" dirty="0" smtClean="0">
                <a:solidFill>
                  <a:srgbClr val="1D1D79"/>
                </a:solidFill>
              </a:rPr>
              <a:t>(грант не предоставляется при несоблюдении нормативов формирования расходов на оплату труда депутатов,  муниципальных служащих и др., при наличии просроченной задолженности по оплате труда)</a:t>
            </a:r>
          </a:p>
        </p:txBody>
      </p: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3635896" y="1340768"/>
            <a:ext cx="5508104" cy="1620008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361950"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400" b="1" dirty="0" smtClean="0">
                <a:solidFill>
                  <a:srgbClr val="1D1D79"/>
                </a:solidFill>
              </a:rPr>
              <a:t>Республики Башкортостан  </a:t>
            </a:r>
            <a:r>
              <a:rPr lang="ru-RU" sz="1400" dirty="0" smtClean="0">
                <a:solidFill>
                  <a:srgbClr val="1D1D79"/>
                </a:solidFill>
              </a:rPr>
              <a:t>(предоставляются по 3 категориям МО: ГО, муниципальные районы с административным центром – городом, сельские муниципальные районы) и </a:t>
            </a:r>
            <a:r>
              <a:rPr lang="ru-RU" sz="1400" b="1" dirty="0" smtClean="0">
                <a:solidFill>
                  <a:srgbClr val="1D1D79"/>
                </a:solidFill>
              </a:rPr>
              <a:t>Дагестан</a:t>
            </a:r>
            <a:r>
              <a:rPr lang="ru-RU" sz="1400" dirty="0" smtClean="0">
                <a:solidFill>
                  <a:srgbClr val="1D1D79"/>
                </a:solidFill>
              </a:rPr>
              <a:t> (зональная классификация), </a:t>
            </a:r>
            <a:r>
              <a:rPr lang="ru-RU" sz="1400" b="1" dirty="0" smtClean="0">
                <a:solidFill>
                  <a:srgbClr val="1D1D79"/>
                </a:solidFill>
              </a:rPr>
              <a:t>Хабаровский край, Амурская, Ивановская, Калининградская, Свердловская </a:t>
            </a:r>
            <a:r>
              <a:rPr lang="ru-RU" sz="1400" dirty="0" smtClean="0">
                <a:solidFill>
                  <a:srgbClr val="1D1D79"/>
                </a:solidFill>
              </a:rPr>
              <a:t>(4 группы городских округов в зависимости от численности населения + муниципальные районы ) и </a:t>
            </a:r>
            <a:r>
              <a:rPr lang="ru-RU" sz="1400" b="1" dirty="0" smtClean="0">
                <a:solidFill>
                  <a:srgbClr val="1D1D79"/>
                </a:solidFill>
              </a:rPr>
              <a:t>Тюменская области </a:t>
            </a:r>
            <a:r>
              <a:rPr lang="ru-RU" sz="1400" dirty="0" smtClean="0">
                <a:solidFill>
                  <a:srgbClr val="1D1D79"/>
                </a:solidFill>
              </a:rPr>
              <a:t>(ГО и 3 группы муниципальных районов, разделенные с учетом численности населения, развития коммунальной и транспортной инфраструктуры)</a:t>
            </a:r>
          </a:p>
        </p:txBody>
      </p:sp>
      <p:sp>
        <p:nvSpPr>
          <p:cNvPr id="46" name="Пятиугольник 45"/>
          <p:cNvSpPr/>
          <p:nvPr/>
        </p:nvSpPr>
        <p:spPr>
          <a:xfrm>
            <a:off x="144016" y="3429000"/>
            <a:ext cx="2555776" cy="1584176"/>
          </a:xfrm>
          <a:prstGeom prst="homePlate">
            <a:avLst>
              <a:gd name="adj" fmla="val 35889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2225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400" b="1" dirty="0" smtClean="0">
                <a:solidFill>
                  <a:srgbClr val="1D1D79"/>
                </a:solidFill>
              </a:rPr>
              <a:t>ограничение размера грантов в % от </a:t>
            </a:r>
            <a:r>
              <a:rPr lang="ru-RU" sz="1400" b="1" dirty="0" err="1" smtClean="0">
                <a:solidFill>
                  <a:srgbClr val="1D1D79"/>
                </a:solidFill>
              </a:rPr>
              <a:t>грантового</a:t>
            </a:r>
            <a:r>
              <a:rPr lang="ru-RU" sz="1400" b="1" dirty="0" smtClean="0">
                <a:solidFill>
                  <a:srgbClr val="1D1D79"/>
                </a:solidFill>
              </a:rPr>
              <a:t> фонда, отказ в выделении грантов при несоблюдении определенных условий</a:t>
            </a: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107504" y="5589240"/>
            <a:ext cx="9036496" cy="576064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361950"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400" b="1" dirty="0" smtClean="0">
                <a:solidFill>
                  <a:srgbClr val="1D1D79"/>
                </a:solidFill>
              </a:rPr>
              <a:t>Белгородская область </a:t>
            </a:r>
            <a:r>
              <a:rPr lang="ru-RU" sz="1400" dirty="0" smtClean="0">
                <a:solidFill>
                  <a:srgbClr val="1D1D79"/>
                </a:solidFill>
              </a:rPr>
              <a:t>(допускается по решению экспертной группы часть средств предоставлять муниципальным образованиям, не занявшим призовых мест, но продемонстрировавшим существенные темпы прироста значений показателей относительно базисного года)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8792" y="142852"/>
            <a:ext cx="9138462" cy="7858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4265" y="878498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0601" y="161125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99592" y="188640"/>
            <a:ext cx="7710274" cy="613923"/>
          </a:xfrm>
          <a:prstGeom prst="rect">
            <a:avLst/>
          </a:prstGeom>
          <a:noFill/>
        </p:spPr>
        <p:txBody>
          <a:bodyPr wrap="square" lIns="59347" tIns="29673" rIns="59347" bIns="29673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Оценка эффективности деятельности органов местного самоуправления городских округов и муниципальных районов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563737" y="137296"/>
            <a:ext cx="23262" cy="79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5400" dist="6350" dir="10800000">
              <a:prstClr val="black">
                <a:alpha val="1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572528" y="300015"/>
            <a:ext cx="571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Picture 2" descr="C:\ДФиБУ-2013\Презентации\Картинки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761" y="185384"/>
            <a:ext cx="652506" cy="684000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-8792" y="6215082"/>
            <a:ext cx="9161723" cy="6429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7542" y="6304027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531560" y="980728"/>
            <a:ext cx="8023037" cy="413807"/>
          </a:xfrm>
          <a:prstGeom prst="rect">
            <a:avLst/>
          </a:prstGeom>
          <a:solidFill>
            <a:srgbClr val="004D9A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Правила оценки населением эффективности деятельности руководителей</a:t>
            </a:r>
          </a:p>
        </p:txBody>
      </p:sp>
      <p:sp>
        <p:nvSpPr>
          <p:cNvPr id="92" name="AutoShape 3"/>
          <p:cNvSpPr>
            <a:spLocks noChangeArrowheads="1"/>
          </p:cNvSpPr>
          <p:nvPr/>
        </p:nvSpPr>
        <p:spPr bwMode="auto">
          <a:xfrm>
            <a:off x="683568" y="1556792"/>
            <a:ext cx="3340644" cy="504000"/>
          </a:xfrm>
          <a:prstGeom prst="roundRect">
            <a:avLst>
              <a:gd name="adj" fmla="val 16912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органов местного самоуправления</a:t>
            </a:r>
          </a:p>
        </p:txBody>
      </p:sp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5123742" y="1412776"/>
            <a:ext cx="3912754" cy="893812"/>
          </a:xfrm>
          <a:prstGeom prst="roundRect">
            <a:avLst>
              <a:gd name="adj" fmla="val 9269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унитарных предприятий и учреждений,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акционерных обществ (с контрольным участием </a:t>
            </a:r>
            <a:r>
              <a:rPr lang="ru-RU" sz="13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гос-ва</a:t>
            </a:r>
            <a:r>
              <a:rPr lang="ru-RU" sz="1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/муниципалитета), осуществляющих оказание услуг </a:t>
            </a:r>
            <a:r>
              <a:rPr lang="ru-RU" sz="1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населению</a:t>
            </a:r>
            <a:endParaRPr lang="ru-RU" sz="13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5" name="Прямая со стрелкой 94"/>
          <p:cNvCxnSpPr/>
          <p:nvPr/>
        </p:nvCxnSpPr>
        <p:spPr>
          <a:xfrm flipH="1">
            <a:off x="4067944" y="1412776"/>
            <a:ext cx="504056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>
            <a:off x="4572000" y="1412776"/>
            <a:ext cx="504056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 Box 8"/>
          <p:cNvSpPr>
            <a:spLocks noChangeArrowheads="1"/>
          </p:cNvSpPr>
          <p:nvPr/>
        </p:nvSpPr>
        <p:spPr bwMode="auto">
          <a:xfrm>
            <a:off x="5472112" y="6237312"/>
            <a:ext cx="3671888" cy="288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 algn="ctr">
            <a:solidFill>
              <a:srgbClr val="46AAC5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2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*Правила вступают в силу с 1 января 2014 года </a:t>
            </a:r>
          </a:p>
        </p:txBody>
      </p:sp>
      <p:sp>
        <p:nvSpPr>
          <p:cNvPr id="105" name="Text Box 8"/>
          <p:cNvSpPr txBox="1">
            <a:spLocks noChangeArrowheads="1"/>
          </p:cNvSpPr>
          <p:nvPr/>
        </p:nvSpPr>
        <p:spPr bwMode="auto">
          <a:xfrm>
            <a:off x="467544" y="2493839"/>
            <a:ext cx="1800225" cy="719137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400" b="1" dirty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Опросы населения</a:t>
            </a:r>
          </a:p>
          <a:p>
            <a:pPr marL="0" lvl="1"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400" b="1" dirty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400" b="1" dirty="0" smtClean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применением</a:t>
            </a:r>
            <a:endParaRPr lang="en-US" sz="1400" b="1" dirty="0" smtClean="0">
              <a:solidFill>
                <a:srgbClr val="1D1D7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400" b="1" dirty="0" smtClean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IT-</a:t>
            </a:r>
            <a:r>
              <a:rPr lang="ru-RU" sz="1400" b="1" dirty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технологий</a:t>
            </a:r>
          </a:p>
        </p:txBody>
      </p:sp>
      <p:sp>
        <p:nvSpPr>
          <p:cNvPr id="106" name="Text Box 8"/>
          <p:cNvSpPr txBox="1">
            <a:spLocks noChangeArrowheads="1"/>
          </p:cNvSpPr>
          <p:nvPr/>
        </p:nvSpPr>
        <p:spPr bwMode="auto">
          <a:xfrm>
            <a:off x="2411760" y="2348880"/>
            <a:ext cx="6659562" cy="1045592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300" dirty="0" smtClean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1. Порядок </a:t>
            </a:r>
            <a:r>
              <a:rPr lang="ru-RU" sz="1300" dirty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проведения опросов населения определяется высшим должностным лицом субъекта Российской Федерации. </a:t>
            </a:r>
            <a:endParaRPr lang="en-US" sz="1300" dirty="0" smtClean="0">
              <a:solidFill>
                <a:srgbClr val="1D1D7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just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300" dirty="0" smtClean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300" dirty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. Органам исполнительной власти субъекта Российской Федерации рекомендуется до 1 мая года, следующего за отчетным, подводить итоги проведенных опросов с применением IT-технологий</a:t>
            </a:r>
            <a:r>
              <a:rPr lang="en-US" sz="1300" dirty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300" dirty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итоги размещаются на официальном сайте субъекта Российской Федерации и на официальных сайтах муниципальных образований</a:t>
            </a:r>
            <a:r>
              <a:rPr lang="en-US" sz="1300" dirty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300" dirty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7" name="Text Box 8"/>
          <p:cNvSpPr txBox="1">
            <a:spLocks noChangeArrowheads="1"/>
          </p:cNvSpPr>
          <p:nvPr/>
        </p:nvSpPr>
        <p:spPr bwMode="auto">
          <a:xfrm>
            <a:off x="395536" y="3825354"/>
            <a:ext cx="1908175" cy="53975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400" b="1" dirty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Экспертная комиссия</a:t>
            </a:r>
          </a:p>
          <a:p>
            <a:pPr marL="0" lvl="1"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400" b="1" dirty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(ЭК)</a:t>
            </a:r>
          </a:p>
        </p:txBody>
      </p:sp>
      <p:sp>
        <p:nvSpPr>
          <p:cNvPr id="109" name="Text Box 8"/>
          <p:cNvSpPr txBox="1">
            <a:spLocks noChangeArrowheads="1"/>
          </p:cNvSpPr>
          <p:nvPr/>
        </p:nvSpPr>
        <p:spPr bwMode="auto">
          <a:xfrm>
            <a:off x="2411760" y="3429000"/>
            <a:ext cx="6659562" cy="1296143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300" dirty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1. Возможно участие представителей Минрегиона России.</a:t>
            </a:r>
          </a:p>
          <a:p>
            <a:pPr marL="0" lvl="1" algn="just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300" dirty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2. Порядок работы ЭК устанавливается высшим должностным лицом субъекта Российской Федерации.</a:t>
            </a:r>
          </a:p>
          <a:p>
            <a:pPr marL="0" lvl="1" algn="just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300" dirty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3. ЭК может проводить дополнительное исследование результативности управления муниципальным образованием или организацией </a:t>
            </a:r>
            <a:r>
              <a:rPr lang="en-US" sz="1300" dirty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если критерии оценки ниже пороговых значений, либо если имеется снижение значений таких критериев за отчетный год более чем на 30 процентов).</a:t>
            </a:r>
          </a:p>
        </p:txBody>
      </p:sp>
      <p:sp>
        <p:nvSpPr>
          <p:cNvPr id="111" name="Text Box 8"/>
          <p:cNvSpPr txBox="1">
            <a:spLocks noChangeArrowheads="1"/>
          </p:cNvSpPr>
          <p:nvPr/>
        </p:nvSpPr>
        <p:spPr bwMode="auto">
          <a:xfrm>
            <a:off x="431800" y="4905375"/>
            <a:ext cx="1908175" cy="468313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400" b="1" dirty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</a:p>
        </p:txBody>
      </p:sp>
      <p:sp>
        <p:nvSpPr>
          <p:cNvPr id="112" name="Text Box 8"/>
          <p:cNvSpPr txBox="1">
            <a:spLocks noChangeArrowheads="1"/>
          </p:cNvSpPr>
          <p:nvPr/>
        </p:nvSpPr>
        <p:spPr bwMode="auto">
          <a:xfrm>
            <a:off x="2411760" y="4797152"/>
            <a:ext cx="6659562" cy="828203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300" dirty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Рекомендации руководителям органов МСУ и организации, органам государственной власти и высшему должностному лицу субъекта Российской Федерации.</a:t>
            </a:r>
          </a:p>
          <a:p>
            <a:pPr marL="0" lvl="1" algn="just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300" dirty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Допускается реализация программы повышения результативности органов местного самоуправления городских округов и муниципальных районов осуществлять за счет гранта из бюджета субъекта Российской Федерации.</a:t>
            </a:r>
          </a:p>
        </p:txBody>
      </p:sp>
      <p:sp>
        <p:nvSpPr>
          <p:cNvPr id="113" name="Text Box 8"/>
          <p:cNvSpPr>
            <a:spLocks noChangeArrowheads="1"/>
          </p:cNvSpPr>
          <p:nvPr/>
        </p:nvSpPr>
        <p:spPr bwMode="auto">
          <a:xfrm>
            <a:off x="71438" y="5661248"/>
            <a:ext cx="9036050" cy="50323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300" dirty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Результаты оценки населением руководителей органов местного самоуправления используются органами исполнительной власти субъектов Российской Федерации при проведении мониторинга и оценки эффективности деятельности органов местного самоуправления городских округов и муниципальных </a:t>
            </a:r>
            <a:r>
              <a:rPr lang="ru-RU" sz="1300" dirty="0" smtClean="0">
                <a:solidFill>
                  <a:srgbClr val="1D1D79"/>
                </a:solidFill>
                <a:latin typeface="Times New Roman" pitchFamily="18" charset="0"/>
                <a:cs typeface="Times New Roman" pitchFamily="18" charset="0"/>
              </a:rPr>
              <a:t>районов</a:t>
            </a:r>
            <a:endParaRPr lang="ru-RU" sz="1300" dirty="0">
              <a:solidFill>
                <a:srgbClr val="1D1D7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4" name="Прямая со стрелкой 113"/>
          <p:cNvCxnSpPr/>
          <p:nvPr/>
        </p:nvCxnSpPr>
        <p:spPr>
          <a:xfrm>
            <a:off x="1331640" y="3284984"/>
            <a:ext cx="0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>
            <a:off x="1331640" y="4437112"/>
            <a:ext cx="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8792" y="142852"/>
            <a:ext cx="9138462" cy="7858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4265" y="878498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0601" y="161125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27584" y="329548"/>
            <a:ext cx="7710274" cy="507164"/>
          </a:xfrm>
          <a:prstGeom prst="rect">
            <a:avLst/>
          </a:prstGeom>
          <a:noFill/>
        </p:spPr>
        <p:txBody>
          <a:bodyPr wrap="square" lIns="59347" tIns="29673" rIns="59347" bIns="29673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Реализация Правил оценки населением эффективности деятельности руководителей органов местного самоуправления</a:t>
            </a:r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563737" y="137296"/>
            <a:ext cx="23262" cy="79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5400" dist="6350" dir="10800000">
              <a:prstClr val="black">
                <a:alpha val="1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572528" y="300015"/>
            <a:ext cx="571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Picture 2" descr="C:\ДФиБУ-2013\Презентации\Картинки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761" y="185384"/>
            <a:ext cx="652506" cy="684000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-8792" y="6215082"/>
            <a:ext cx="9161723" cy="6429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7542" y="6304027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9388" y="980653"/>
            <a:ext cx="8640762" cy="648147"/>
          </a:xfrm>
          <a:prstGeom prst="roundRect">
            <a:avLst/>
          </a:prstGeom>
          <a:gradFill flip="none" rotWithShape="1">
            <a:gsLst>
              <a:gs pos="0">
                <a:srgbClr val="689FE2">
                  <a:shade val="30000"/>
                  <a:satMod val="115000"/>
                </a:srgbClr>
              </a:gs>
              <a:gs pos="50000">
                <a:srgbClr val="689FE2">
                  <a:shade val="67500"/>
                  <a:satMod val="115000"/>
                </a:srgbClr>
              </a:gs>
              <a:gs pos="100000">
                <a:srgbClr val="689FE2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конец 2013 года в 13 субъектах Российской Федерации утверждены нормативные правовые акты, определяющие порядок организации и проведения опросов с применением информационно-телекоммуникационных сетей и информационных технологий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9388" y="4869606"/>
            <a:ext cx="4357687" cy="12239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4 субъектах Российской Федерации социологические исследования с применением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технологий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уже проводятся в тестовом режиме</a:t>
            </a:r>
          </a:p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(Хабаровский край, Липецкая, Ростовская и Иркутская области)</a:t>
            </a:r>
            <a:endParaRPr lang="ru-RU" sz="1400" b="1" dirty="0">
              <a:solidFill>
                <a:srgbClr val="1D1D7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572000" y="4869160"/>
            <a:ext cx="4357688" cy="12958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13 регионах проходит апробация программных модулей (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республики Дагестан, Калмыкия, Мордовия, Татарстан, Чувашии, Чеченская Республика, Красноярский и Приморский края, Астраханская, Волгоградская, Калужская, Рязанская и Томская области)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23528" y="2998130"/>
            <a:ext cx="2736850" cy="1871030"/>
          </a:xfrm>
          <a:prstGeom prst="roundRect">
            <a:avLst/>
          </a:prstGeom>
          <a:gradFill flip="none" rotWithShape="1">
            <a:gsLst>
              <a:gs pos="0">
                <a:srgbClr val="689FE2">
                  <a:shade val="30000"/>
                  <a:satMod val="115000"/>
                </a:srgbClr>
              </a:gs>
              <a:gs pos="50000">
                <a:srgbClr val="689FE2">
                  <a:shade val="67500"/>
                  <a:satMod val="115000"/>
                </a:srgbClr>
              </a:gs>
              <a:gs pos="100000">
                <a:srgbClr val="689FE2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Наличие разработанного программного обеспечения или иных модулей для проведения опросов жителей с применением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- технологий.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175125" y="2997051"/>
            <a:ext cx="4610100" cy="901179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Программное обеспечение или иные программные модули для проведения опросов населения с применением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– технологий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разработаны в 32 субъектах Российской Федерации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50825" y="1701180"/>
            <a:ext cx="3889375" cy="6477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24 субъектах Российской Федерации проекты нормативных правовых актов проходят процедуру согласования</a:t>
            </a:r>
            <a:endParaRPr lang="ru-RU" sz="1400" b="1" dirty="0">
              <a:solidFill>
                <a:srgbClr val="1D1D7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824413" y="1700808"/>
            <a:ext cx="3887787" cy="6477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субъектах Российской Федерации нормативные правовые акты в процессе разработки</a:t>
            </a:r>
            <a:endParaRPr lang="ru-RU" sz="1400" b="1" dirty="0">
              <a:solidFill>
                <a:srgbClr val="1D1D7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176713" y="3934234"/>
            <a:ext cx="4608512" cy="864207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Ведется разработка программного обеспечения или иных модулей для проведения опросов жителей с применением IT – технологий в 22 регионах </a:t>
            </a:r>
          </a:p>
          <a:p>
            <a:pPr marL="0" lvl="1" algn="just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3131840" y="3429000"/>
            <a:ext cx="100811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кругленная прямоугольная выноска 44"/>
          <p:cNvSpPr/>
          <p:nvPr/>
        </p:nvSpPr>
        <p:spPr>
          <a:xfrm>
            <a:off x="1259632" y="2420888"/>
            <a:ext cx="6768752" cy="504056"/>
          </a:xfrm>
          <a:prstGeom prst="wedgeRoundRectCallout">
            <a:avLst>
              <a:gd name="adj1" fmla="val -49838"/>
              <a:gd name="adj2" fmla="val 2411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+mj-lt"/>
                <a:cs typeface="Times New Roman" pitchFamily="18" charset="0"/>
              </a:rPr>
              <a:t>Утверждение актов о проведении опросов </a:t>
            </a:r>
            <a:r>
              <a:rPr lang="ru-RU" sz="1400" b="1" dirty="0">
                <a:latin typeface="+mj-lt"/>
                <a:cs typeface="Times New Roman" pitchFamily="18" charset="0"/>
              </a:rPr>
              <a:t>жителей с </a:t>
            </a:r>
            <a:r>
              <a:rPr lang="ru-RU" sz="1400" b="1" dirty="0" smtClean="0">
                <a:latin typeface="+mj-lt"/>
                <a:cs typeface="Times New Roman" pitchFamily="18" charset="0"/>
              </a:rPr>
              <a:t>применением</a:t>
            </a:r>
            <a:r>
              <a:rPr lang="en-US" sz="1400" b="1" dirty="0" smtClean="0">
                <a:latin typeface="+mj-lt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1400" b="1" dirty="0" smtClean="0">
                <a:latin typeface="+mj-lt"/>
                <a:cs typeface="Times New Roman" pitchFamily="18" charset="0"/>
              </a:rPr>
              <a:t>IT </a:t>
            </a:r>
            <a:r>
              <a:rPr lang="ru-RU" sz="1400" b="1" dirty="0">
                <a:latin typeface="+mj-lt"/>
                <a:cs typeface="Times New Roman" pitchFamily="18" charset="0"/>
              </a:rPr>
              <a:t>– </a:t>
            </a:r>
            <a:r>
              <a:rPr lang="ru-RU" sz="1400" b="1" dirty="0" smtClean="0">
                <a:latin typeface="+mj-lt"/>
                <a:cs typeface="Times New Roman" pitchFamily="18" charset="0"/>
              </a:rPr>
              <a:t>технологий, должно быть завершено </a:t>
            </a:r>
            <a:r>
              <a:rPr lang="ru-RU" sz="1600" b="1" dirty="0" smtClean="0">
                <a:latin typeface="+mj-lt"/>
                <a:cs typeface="Times New Roman" pitchFamily="18" charset="0"/>
              </a:rPr>
              <a:t>до 1 апреля 2014 года</a:t>
            </a:r>
            <a:endParaRPr lang="ru-RU" sz="1600" b="1" dirty="0">
              <a:latin typeface="+mj-lt"/>
              <a:cs typeface="Times New Roman" pitchFamily="18" charset="0"/>
            </a:endParaRPr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3131840" y="4365104"/>
            <a:ext cx="100811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8792" y="142852"/>
            <a:ext cx="9138462" cy="7858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4265" y="878498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601" y="161125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9592" y="411171"/>
            <a:ext cx="7643866" cy="281525"/>
          </a:xfrm>
          <a:prstGeom prst="rect">
            <a:avLst/>
          </a:prstGeom>
          <a:noFill/>
        </p:spPr>
        <p:txBody>
          <a:bodyPr wrap="square" lIns="59347" tIns="29673" rIns="59347" bIns="29673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Приложение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563737" y="137296"/>
            <a:ext cx="23262" cy="79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5400" dist="6350" dir="10800000">
              <a:prstClr val="black">
                <a:alpha val="1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C:\ДФиБУ-2013\Презентации\Картинки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761" y="185384"/>
            <a:ext cx="652506" cy="684000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-8792" y="6215082"/>
            <a:ext cx="9161723" cy="6429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572528" y="300015"/>
            <a:ext cx="571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7542" y="6304027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1403648" y="2276872"/>
            <a:ext cx="6408712" cy="1584176"/>
          </a:xfrm>
          <a:prstGeom prst="round2DiagRect">
            <a:avLst>
              <a:gd name="adj1" fmla="val 16667"/>
              <a:gd name="adj2" fmla="val 34392"/>
            </a:avLst>
          </a:prstGeom>
          <a:solidFill>
            <a:srgbClr val="004D9A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1950"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Справочная информация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673100" y="44450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Перечень показателей для оценки эффективности органов МСУ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07950" y="547688"/>
            <a:ext cx="8928100" cy="39687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ru-RU" sz="1600" b="1">
                <a:solidFill>
                  <a:srgbClr val="003300"/>
                </a:solidFill>
              </a:rPr>
              <a:t>Всего 40 показателей, в том числе за ФОИВ – 28 показателей, за органами МСУ – 12 показателей</a:t>
            </a:r>
          </a:p>
        </p:txBody>
      </p:sp>
      <p:sp>
        <p:nvSpPr>
          <p:cNvPr id="85059" name="AutoShape 67"/>
          <p:cNvSpPr>
            <a:spLocks noChangeArrowheads="1"/>
          </p:cNvSpPr>
          <p:nvPr/>
        </p:nvSpPr>
        <p:spPr bwMode="auto">
          <a:xfrm>
            <a:off x="4968875" y="2060575"/>
            <a:ext cx="215900" cy="287338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5060" name="AutoShape 68"/>
          <p:cNvSpPr>
            <a:spLocks noChangeArrowheads="1"/>
          </p:cNvSpPr>
          <p:nvPr/>
        </p:nvSpPr>
        <p:spPr bwMode="auto">
          <a:xfrm rot="10800000">
            <a:off x="4967288" y="4510088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CF3D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5061" name="AutoShape 69"/>
          <p:cNvSpPr>
            <a:spLocks noChangeArrowheads="1"/>
          </p:cNvSpPr>
          <p:nvPr/>
        </p:nvSpPr>
        <p:spPr bwMode="auto">
          <a:xfrm>
            <a:off x="4968875" y="2528888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5062" name="AutoShape 70"/>
          <p:cNvSpPr>
            <a:spLocks noChangeArrowheads="1"/>
          </p:cNvSpPr>
          <p:nvPr/>
        </p:nvSpPr>
        <p:spPr bwMode="auto">
          <a:xfrm>
            <a:off x="4968875" y="3033713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5063" name="AutoShape 71"/>
          <p:cNvSpPr>
            <a:spLocks noChangeArrowheads="1"/>
          </p:cNvSpPr>
          <p:nvPr/>
        </p:nvSpPr>
        <p:spPr bwMode="auto">
          <a:xfrm>
            <a:off x="4967288" y="3503613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5064" name="AutoShape 72"/>
          <p:cNvSpPr>
            <a:spLocks noChangeArrowheads="1"/>
          </p:cNvSpPr>
          <p:nvPr/>
        </p:nvSpPr>
        <p:spPr bwMode="auto">
          <a:xfrm>
            <a:off x="4967288" y="3968750"/>
            <a:ext cx="215900" cy="287338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5065" name="AutoShape 73"/>
          <p:cNvSpPr>
            <a:spLocks noChangeArrowheads="1"/>
          </p:cNvSpPr>
          <p:nvPr/>
        </p:nvSpPr>
        <p:spPr bwMode="auto">
          <a:xfrm rot="10800000">
            <a:off x="4967288" y="5157788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CF3D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5066" name="AutoShape 74"/>
          <p:cNvSpPr>
            <a:spLocks noChangeArrowheads="1"/>
          </p:cNvSpPr>
          <p:nvPr/>
        </p:nvSpPr>
        <p:spPr bwMode="auto">
          <a:xfrm>
            <a:off x="4968875" y="5878513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graphicFrame>
        <p:nvGraphicFramePr>
          <p:cNvPr id="85120" name="Group 128"/>
          <p:cNvGraphicFramePr>
            <a:graphicFrameLocks noGrp="1"/>
          </p:cNvGraphicFramePr>
          <p:nvPr>
            <p:ph idx="4294967295"/>
          </p:nvPr>
        </p:nvGraphicFramePr>
        <p:xfrm>
          <a:off x="71438" y="980728"/>
          <a:ext cx="9001125" cy="5167104"/>
        </p:xfrm>
        <a:graphic>
          <a:graphicData uri="http://schemas.openxmlformats.org/drawingml/2006/table">
            <a:tbl>
              <a:tblPr/>
              <a:tblGrid>
                <a:gridCol w="4681537"/>
                <a:gridCol w="647700"/>
                <a:gridCol w="935038"/>
                <a:gridCol w="1260475"/>
                <a:gridCol w="1476375"/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Показатель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Характеристика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прежней оценке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Наличие в оценке эффективности субъектов РФ 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Источник информации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Число субъектов малого и среднего предпринимательства в расчете на 10 тыс. человек населения.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только малого бизнеса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организаций.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F3D3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Объем инвестиций в основной капитал (за исключением бюджетных средств) в расчете на 1 жителя (рублей).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Доля площади земельных участков, являющихся объектами налогообложения земельным налогом, в общей площади территории городского округа (муниципального района).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(ф №1-МО)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Доля прибыльных сельскохозяйственных организаций в общем их числе (процентов).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Минсельхоз России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Доля протяженности автомобильных дорог общего пользования местного значения, не отвечающих нормативным требованиям, в общей протяженности автомобильных дорог общего пользования местного значения.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(по дорогам регионального значения)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Доля населения, проживающего в населенных пунктах, не имеющих регулярного автобусного и (или) железнодорожного сообщения с административным центром городского округа (муниципального района), в общей численности населения городского округа (муниципального района).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(ф №1-МО)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Среднемесячная номинальная начисленная заработная плата работников (рублей): </a:t>
                      </a: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крупных и средних предприятий и некоммерческих организаций;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муниципальных дошкольных образовательных учреждений; муниципальных общеобразовательных учреждений, в том числе учителей;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муниципальных учреждений культуры и искусства; муниципальных учреждений физической культуры и спорта.</a:t>
                      </a:r>
                    </a:p>
                  </a:txBody>
                  <a:tcPr marL="54000" marR="54000" marT="0" marB="1800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только в муниципальных учреждениях образования и здравоохранения (с разбивкой по категориям работников ), а также работникам муниципальных учреждений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учреждений соцзащиты населения, культуры и искусства, здравоохранения, общеобразовательных и дошкольных учреждений 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Росстат, Минобрнауки (по учителям)</a:t>
                      </a:r>
                    </a:p>
                  </a:txBody>
                  <a:tcPr marL="54000" marR="54000" marT="0" marB="18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-8792" y="6453336"/>
            <a:ext cx="9161723" cy="404664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7542" y="6423719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8792" y="142852"/>
            <a:ext cx="9138462" cy="7858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4265" y="878498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601" y="161125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9592" y="260648"/>
            <a:ext cx="7643866" cy="503124"/>
          </a:xfrm>
          <a:prstGeom prst="rect">
            <a:avLst/>
          </a:prstGeom>
          <a:noFill/>
        </p:spPr>
        <p:txBody>
          <a:bodyPr wrap="square" lIns="59347" tIns="29673" rIns="59347" bIns="29673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нововведения в оценке эффективности органов местного самоуправления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563737" y="137296"/>
            <a:ext cx="23262" cy="79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5400" dist="6350" dir="10800000">
              <a:prstClr val="black">
                <a:alpha val="1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C:\ДФиБУ-2013\Презентации\Картинки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761" y="185384"/>
            <a:ext cx="652506" cy="684000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-8792" y="6215082"/>
            <a:ext cx="9161723" cy="6429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-7001" y="6215082"/>
            <a:ext cx="9180000" cy="1588"/>
          </a:xfrm>
          <a:prstGeom prst="line">
            <a:avLst/>
          </a:prstGeom>
          <a:ln w="25400">
            <a:solidFill>
              <a:srgbClr val="2D5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8572528" y="300015"/>
            <a:ext cx="571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7542" y="6304027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87469" y="1412776"/>
            <a:ext cx="3188387" cy="2967677"/>
          </a:xfrm>
          <a:prstGeom prst="round2DiagRect">
            <a:avLst/>
          </a:prstGeom>
          <a:solidFill>
            <a:srgbClr val="004D9A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нововведения в оценке эффективности органов местного самоуправления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355976" y="1052736"/>
            <a:ext cx="2997667" cy="7920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algn="ctr"/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</a:rPr>
              <a:t>Значительно сокращено количество показателей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644008" y="1988840"/>
            <a:ext cx="4034272" cy="906224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algn="ctr"/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</a:rPr>
              <a:t>Установление</a:t>
            </a: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</a:rPr>
              <a:t>органами исполнительной власти субъектов Российской Федерации</a:t>
            </a: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</a:rPr>
              <a:t>дополнительных показателей</a:t>
            </a: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</a:rPr>
              <a:t>для оценки эффективности не допускается</a:t>
            </a: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32"/>
          <p:cNvCxnSpPr>
            <a:stCxn id="25" idx="0"/>
            <a:endCxn id="29" idx="1"/>
          </p:cNvCxnSpPr>
          <p:nvPr/>
        </p:nvCxnSpPr>
        <p:spPr>
          <a:xfrm flipV="1">
            <a:off x="3275856" y="1448736"/>
            <a:ext cx="1080120" cy="144787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25" idx="0"/>
            <a:endCxn id="31" idx="1"/>
          </p:cNvCxnSpPr>
          <p:nvPr/>
        </p:nvCxnSpPr>
        <p:spPr>
          <a:xfrm flipV="1">
            <a:off x="3275856" y="2441952"/>
            <a:ext cx="1368152" cy="4546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4067944" y="3068960"/>
            <a:ext cx="4898368" cy="906224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algn="ctr"/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</a:rPr>
              <a:t>Значительно упрощена методика мониторинга эффективности деятельности органов местного самоуправления, в частности были исключены расчеты неэффективных расходов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067944" y="4077072"/>
            <a:ext cx="5004048" cy="906224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algn="ctr"/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</a:rPr>
              <a:t>Упрощен расчет комплексной оценки показателей эффективности деятельности органов местного самоуправления, используемой для расчета размера грантов </a:t>
            </a:r>
          </a:p>
        </p:txBody>
      </p:sp>
      <p:cxnSp>
        <p:nvCxnSpPr>
          <p:cNvPr id="42" name="Прямая со стрелкой 41"/>
          <p:cNvCxnSpPr>
            <a:stCxn id="25" idx="0"/>
            <a:endCxn id="38" idx="1"/>
          </p:cNvCxnSpPr>
          <p:nvPr/>
        </p:nvCxnSpPr>
        <p:spPr>
          <a:xfrm>
            <a:off x="3275856" y="2896615"/>
            <a:ext cx="792088" cy="625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25" idx="0"/>
            <a:endCxn id="41" idx="1"/>
          </p:cNvCxnSpPr>
          <p:nvPr/>
        </p:nvCxnSpPr>
        <p:spPr>
          <a:xfrm>
            <a:off x="3275856" y="2896615"/>
            <a:ext cx="792088" cy="163356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25" idx="0"/>
          </p:cNvCxnSpPr>
          <p:nvPr/>
        </p:nvCxnSpPr>
        <p:spPr>
          <a:xfrm>
            <a:off x="3275856" y="2896615"/>
            <a:ext cx="216024" cy="226057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251520" y="5157192"/>
            <a:ext cx="8532440" cy="906224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algn="ctr"/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</a:rPr>
              <a:t>Введена оценка населением эффективности деятельности руководителей органов местного самоуправления и унитарных предприятий и учреждений, акционерных обществ (с контрольным участием государства/муниципального</a:t>
            </a:r>
            <a:r>
              <a:rPr lang="en-US" sz="16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</a:rPr>
              <a:t>образования), осуществляющих оказание услуг населению, а также критерии соответствующей оценки.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673100" y="44450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Перечень показателей для оценки эффективности органов МСУ</a:t>
            </a:r>
          </a:p>
        </p:txBody>
      </p:sp>
      <p:sp>
        <p:nvSpPr>
          <p:cNvPr id="86088" name="AutoShape 72"/>
          <p:cNvSpPr>
            <a:spLocks noChangeArrowheads="1"/>
          </p:cNvSpPr>
          <p:nvPr/>
        </p:nvSpPr>
        <p:spPr bwMode="auto">
          <a:xfrm>
            <a:off x="5057775" y="1520825"/>
            <a:ext cx="215900" cy="287338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6089" name="AutoShape 73"/>
          <p:cNvSpPr>
            <a:spLocks noChangeArrowheads="1"/>
          </p:cNvSpPr>
          <p:nvPr/>
        </p:nvSpPr>
        <p:spPr bwMode="auto">
          <a:xfrm rot="10800000">
            <a:off x="5057775" y="2601913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CF3D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6090" name="AutoShape 74"/>
          <p:cNvSpPr>
            <a:spLocks noChangeArrowheads="1"/>
          </p:cNvSpPr>
          <p:nvPr/>
        </p:nvSpPr>
        <p:spPr bwMode="auto">
          <a:xfrm>
            <a:off x="5057775" y="3141663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6091" name="AutoShape 75"/>
          <p:cNvSpPr>
            <a:spLocks noChangeArrowheads="1"/>
          </p:cNvSpPr>
          <p:nvPr/>
        </p:nvSpPr>
        <p:spPr bwMode="auto">
          <a:xfrm>
            <a:off x="5057775" y="4257675"/>
            <a:ext cx="215900" cy="287338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6092" name="AutoShape 76"/>
          <p:cNvSpPr>
            <a:spLocks noChangeArrowheads="1"/>
          </p:cNvSpPr>
          <p:nvPr/>
        </p:nvSpPr>
        <p:spPr bwMode="auto">
          <a:xfrm rot="10800000">
            <a:off x="5057775" y="3717925"/>
            <a:ext cx="215900" cy="287338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CF3D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6093" name="AutoShape 77"/>
          <p:cNvSpPr>
            <a:spLocks noChangeArrowheads="1"/>
          </p:cNvSpPr>
          <p:nvPr/>
        </p:nvSpPr>
        <p:spPr bwMode="auto">
          <a:xfrm rot="10800000">
            <a:off x="5057775" y="4797425"/>
            <a:ext cx="215900" cy="287338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CF3D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6094" name="AutoShape 78"/>
          <p:cNvSpPr>
            <a:spLocks noChangeArrowheads="1"/>
          </p:cNvSpPr>
          <p:nvPr/>
        </p:nvSpPr>
        <p:spPr bwMode="auto">
          <a:xfrm rot="10800000">
            <a:off x="5059363" y="5913438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CF3D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6095" name="AutoShape 79"/>
          <p:cNvSpPr>
            <a:spLocks noChangeArrowheads="1"/>
          </p:cNvSpPr>
          <p:nvPr/>
        </p:nvSpPr>
        <p:spPr bwMode="auto">
          <a:xfrm rot="10800000">
            <a:off x="5057775" y="2024063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CF3D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6096" name="AutoShape 80"/>
          <p:cNvSpPr>
            <a:spLocks noChangeArrowheads="1"/>
          </p:cNvSpPr>
          <p:nvPr/>
        </p:nvSpPr>
        <p:spPr bwMode="auto">
          <a:xfrm>
            <a:off x="5057775" y="5337175"/>
            <a:ext cx="215900" cy="287338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-8792" y="6453336"/>
            <a:ext cx="9161723" cy="404664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7542" y="6423719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graphicFrame>
        <p:nvGraphicFramePr>
          <p:cNvPr id="86159" name="Group 143"/>
          <p:cNvGraphicFramePr>
            <a:graphicFrameLocks noGrp="1"/>
          </p:cNvGraphicFramePr>
          <p:nvPr>
            <p:ph idx="4294967295"/>
          </p:nvPr>
        </p:nvGraphicFramePr>
        <p:xfrm>
          <a:off x="107379" y="512763"/>
          <a:ext cx="9001125" cy="5913139"/>
        </p:xfrm>
        <a:graphic>
          <a:graphicData uri="http://schemas.openxmlformats.org/drawingml/2006/table">
            <a:tbl>
              <a:tblPr/>
              <a:tblGrid>
                <a:gridCol w="4787900"/>
                <a:gridCol w="612775"/>
                <a:gridCol w="792162"/>
                <a:gridCol w="1044575"/>
                <a:gridCol w="1763713"/>
              </a:tblGrid>
              <a:tr h="885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Показатель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Характеристика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прежней оценке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Наличие в оценке эффективности субъектов РФ 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Источник информации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5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Доля детей в возрасте 1-6 лет, получающих дошкольную образовательную услугу и (или) услугу  по их содержанию в  муниципальных образовательных учреждениях, в общей численности детей в возрасте 1-6 лет.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по детям от 3 до 7 лет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Доля детей в возрасте 1-6 лет, стоящих на учете для определения в муниципальные дошкольные образовательные учреждения, в общей численности детей в возрасте 1-6 лет.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обеспеченность местами в дошкольных образовательных учреждениях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(ф №1-МО)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4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Доля муниципальных дошкольных образовательных учреждений, здания которых находятся в аварийном состоянии или требуют капитального ремонта, в общем числе муниципальных дошкольных образовательных учреждений (процентов).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4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Доля выпускников муниципальных общеобразовательных учреждений, сдавших ЕГЭ по русскому языку и математике, в общей численности выпускников муниципальных общеобразовательных учреждений, сдававших единый государственный экзамен по данным предметам.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доля не сдавших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Рособрнадзор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4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Доля выпускников муниципальных общеобразовательных учреждений, не получивших аттестат о среднем (полном) образовании, в общей численности выпускников муниципальных общеобразовательных учреждений (процентов).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Рособрнадзор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5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Доля муниципальных общеобразовательных учреждений, соответствующих современным требованиям обучения, в общем количестве муниципальных общеобразовательных учреждений (процентов).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Рособрнадзор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4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Доля муниципальных общеобразовательных учреждений, здания которых находятся в аварийном состоянии или требуют капитального ремонта, в общем количестве муниципальных общеобразовательных учреждений (процентов).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Минобрнауки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9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Доля детей первой и второй групп здоровья в общей численности обучающихся в муниципальных общеобразовательных учреждениях (процентов).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Минздрав России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3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Доля обучающихся в муниципальных общеобразовательных учреждениях, занимающихся во вторую (третью) смену, в общей численности обучающихся в муниципальных общеобразовательных учреждениях (процентов).</a:t>
                      </a:r>
                    </a:p>
                  </a:txBody>
                  <a:tcPr marL="54000" marR="54000" marT="0" marB="3600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Минобрнауки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673100" y="44450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Перечень показателей для оценки эффективности органов МСУ</a:t>
            </a:r>
          </a:p>
        </p:txBody>
      </p:sp>
      <p:sp>
        <p:nvSpPr>
          <p:cNvPr id="87112" name="AutoShape 72"/>
          <p:cNvSpPr>
            <a:spLocks noChangeArrowheads="1"/>
          </p:cNvSpPr>
          <p:nvPr/>
        </p:nvSpPr>
        <p:spPr bwMode="auto">
          <a:xfrm>
            <a:off x="5040313" y="4078288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7113" name="AutoShape 73"/>
          <p:cNvSpPr>
            <a:spLocks noChangeArrowheads="1"/>
          </p:cNvSpPr>
          <p:nvPr/>
        </p:nvSpPr>
        <p:spPr bwMode="auto">
          <a:xfrm rot="10800000">
            <a:off x="5040313" y="2997200"/>
            <a:ext cx="215900" cy="287338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CF3D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7114" name="AutoShape 74"/>
          <p:cNvSpPr>
            <a:spLocks noChangeArrowheads="1"/>
          </p:cNvSpPr>
          <p:nvPr/>
        </p:nvSpPr>
        <p:spPr bwMode="auto">
          <a:xfrm rot="10800000">
            <a:off x="5040313" y="5805488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CF3D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7115" name="AutoShape 75"/>
          <p:cNvSpPr>
            <a:spLocks noChangeArrowheads="1"/>
          </p:cNvSpPr>
          <p:nvPr/>
        </p:nvSpPr>
        <p:spPr bwMode="auto">
          <a:xfrm>
            <a:off x="5040313" y="1989138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7116" name="AutoShape 76"/>
          <p:cNvSpPr>
            <a:spLocks noChangeArrowheads="1"/>
          </p:cNvSpPr>
          <p:nvPr/>
        </p:nvSpPr>
        <p:spPr bwMode="auto">
          <a:xfrm>
            <a:off x="5040313" y="2528888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7117" name="AutoShape 77"/>
          <p:cNvSpPr>
            <a:spLocks noChangeArrowheads="1"/>
          </p:cNvSpPr>
          <p:nvPr/>
        </p:nvSpPr>
        <p:spPr bwMode="auto">
          <a:xfrm rot="10800000">
            <a:off x="5040313" y="3573463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CF3D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7118" name="AutoShape 78"/>
          <p:cNvSpPr>
            <a:spLocks noChangeArrowheads="1"/>
          </p:cNvSpPr>
          <p:nvPr/>
        </p:nvSpPr>
        <p:spPr bwMode="auto">
          <a:xfrm>
            <a:off x="5040313" y="4510088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7119" name="AutoShape 79"/>
          <p:cNvSpPr>
            <a:spLocks noChangeArrowheads="1"/>
          </p:cNvSpPr>
          <p:nvPr/>
        </p:nvSpPr>
        <p:spPr bwMode="auto">
          <a:xfrm>
            <a:off x="5040313" y="5157788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graphicFrame>
        <p:nvGraphicFramePr>
          <p:cNvPr id="87125" name="Group 85"/>
          <p:cNvGraphicFramePr>
            <a:graphicFrameLocks noGrp="1"/>
          </p:cNvGraphicFramePr>
          <p:nvPr>
            <p:ph idx="4294967295"/>
          </p:nvPr>
        </p:nvGraphicFramePr>
        <p:xfrm>
          <a:off x="35496" y="549275"/>
          <a:ext cx="9001125" cy="5852496"/>
        </p:xfrm>
        <a:graphic>
          <a:graphicData uri="http://schemas.openxmlformats.org/drawingml/2006/table">
            <a:tbl>
              <a:tblPr/>
              <a:tblGrid>
                <a:gridCol w="4787900"/>
                <a:gridCol w="612775"/>
                <a:gridCol w="792162"/>
                <a:gridCol w="971550"/>
                <a:gridCol w="1836738"/>
              </a:tblGrid>
              <a:tr h="902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Показатель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Характеристика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прежней оценке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Наличие в оценке эффективности субъектов РФ 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Источник информации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7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Расходы бюджета муниципального образования на общее образование в расчете на 1 обучающегося в муниципальных общеобразовательных учреждениях (тыс. рублей).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Минобрнауки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Доля детей в возрасте 5 - 18 лет, получающих услуги по дополнительному образованию в организациях различной организационно-правовой формы и формы собственности, в общей численности детей данной возрастной группы (процентов).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F3D3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Минобрнауки,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Минкультуры России,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Минспорт России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9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Уровень фактической обеспеченности учреждениями культуры от нормативной потребности (процентов): 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клубами и учреждениями клубного типа; библиотеками; парками культуры и отдыха.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Минкультуры России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9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Доля муниципальных учреждений культуры, здания которых находятся в аварийном состоянии или требуют капитального ремонта, в общем количестве муниципальных учреждений культуры (процентов).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Минкультуры России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Доля объектов культурного наследия, находящихся в муниципальной собственности и требующих консервации или реставрации, в общем количестве объектов культурного наследия, находящихся в муниципальной собственности (процентов).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Минкультуры России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6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Доля населения, систематически занимающегося физической культурой и спортом (процентов).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Минспорт России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6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Общая площадь жилых помещений, приходящаяся в среднем на одного жителя, - всего, в том числе введенная в действие за один год.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75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Площадь земельных участков, предоставленных для строительства в расчете на 10 тыс. человек населения, - всего, в том числе земельных участков, предоставленных для жилищного строительства, индивидуального строительства и комплексного освоения в целях жилищного строительства (гектаров).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(ф №1-МО)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99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Площадь земельных участков, предоставленных для строительства, в отношении которых с даты принятия решения о предоставлении земельного участка или подписания протокола о результатах торгов (конкурсов, аукционов) не было получено разрешение на ввод в эксплуатацию (кв. метров): </a:t>
                      </a: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объектов жилищного строительства - в течение 3 лет; иных объектов капитального строительства - в течение 5 лет.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№1-МО)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-8792" y="6453336"/>
            <a:ext cx="9161723" cy="404664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7542" y="6423719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673100" y="44450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Перечень показателей для оценки эффективности органов МСУ</a:t>
            </a:r>
          </a:p>
        </p:txBody>
      </p:sp>
      <p:graphicFrame>
        <p:nvGraphicFramePr>
          <p:cNvPr id="88131" name="Group 67"/>
          <p:cNvGraphicFramePr>
            <a:graphicFrameLocks noGrp="1"/>
          </p:cNvGraphicFramePr>
          <p:nvPr>
            <p:ph idx="4294967295"/>
          </p:nvPr>
        </p:nvGraphicFramePr>
        <p:xfrm>
          <a:off x="35371" y="549275"/>
          <a:ext cx="9001125" cy="5554944"/>
        </p:xfrm>
        <a:graphic>
          <a:graphicData uri="http://schemas.openxmlformats.org/drawingml/2006/table">
            <a:tbl>
              <a:tblPr/>
              <a:tblGrid>
                <a:gridCol w="4787900"/>
                <a:gridCol w="612775"/>
                <a:gridCol w="792162"/>
                <a:gridCol w="971550"/>
                <a:gridCol w="1836738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Показатель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Характеристика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прежней оценке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Наличие в оценке эффективности субъектов РФ 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Источник информации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Доля многоквартирных домов, в которых собственники помещений выбрали и реализуют один из способов управления многоквартирными домами, в общем числе многоквартирных домов, в которых собственники помещений должны выбрать способ управления указанными домами (процентов).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отдельно по 5 способам управления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Госстрой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Доля организаций коммунального комплекса, осуществляющих производство товаров, оказание услуг по водо-, тепло-, газо- и электроснабжению, водоотведению, очистке сточных вод, утилизации (захоронению) твердых бытовых отходов и использующих объекты коммунальной инфраструктуры на праве частной собственности, по договору аренды или концессии, участие субъекта Российской Федерации и (или) городского округа (муниципального района) в уставном капитале которых составляет не более 25 процентов, в общем числе организаций коммунального комплекса, осуществляющих свою деятельность на территории городского округа (муниципального района) (процентов).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F3D3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Госстрой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Доля многоквартирных домов, расположенных на земельных участках, в отношении которых осуществлен государственный кадастровый учет.</a:t>
                      </a:r>
                      <a:endParaRPr kumimoji="0" lang="ru-RU" sz="1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(ф №1-МО)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населения, получившего жилые помещения и улучшившего жилищные условия в отчетном году, в общей численности населения, состоящего на учете в качестве нуждающегося в жилых помещениях (процентов).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соответствующие доли многодетных и молодых семей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№1-МО)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Доля налоговых и неналоговых доходов местного бюджета (за исключением поступлений налоговых доходов по дополнительным нормативам отчислений) в общем объеме собственных доходов бюджета муниципального образования (без учета субвенций) (процентов).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Доля основных фондов организаций муниципальной формы собственности, находящихся в стадии банкротства, в основных фондах организаций муниципальной формы собственности (на конец года, по полной учетной стоимости) (процентов).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(ф №1-МО)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Объем не завершенного в установленные сроки строительства, осуществляемого за счет средств бюджета городского округа (муниципального района) (тыс. рублей).</a:t>
                      </a:r>
                    </a:p>
                  </a:txBody>
                  <a:tcPr marL="54000" marR="54000" marT="0" marB="3600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№1-МО)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124" name="AutoShape 60"/>
          <p:cNvSpPr>
            <a:spLocks noChangeArrowheads="1"/>
          </p:cNvSpPr>
          <p:nvPr/>
        </p:nvSpPr>
        <p:spPr bwMode="auto">
          <a:xfrm>
            <a:off x="5040313" y="1665288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8125" name="AutoShape 61"/>
          <p:cNvSpPr>
            <a:spLocks noChangeArrowheads="1"/>
          </p:cNvSpPr>
          <p:nvPr/>
        </p:nvSpPr>
        <p:spPr bwMode="auto">
          <a:xfrm rot="10800000">
            <a:off x="5040313" y="5192713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CF3D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8126" name="AutoShape 62"/>
          <p:cNvSpPr>
            <a:spLocks noChangeArrowheads="1"/>
          </p:cNvSpPr>
          <p:nvPr/>
        </p:nvSpPr>
        <p:spPr bwMode="auto">
          <a:xfrm>
            <a:off x="5040313" y="3573463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8127" name="AutoShape 63"/>
          <p:cNvSpPr>
            <a:spLocks noChangeArrowheads="1"/>
          </p:cNvSpPr>
          <p:nvPr/>
        </p:nvSpPr>
        <p:spPr bwMode="auto">
          <a:xfrm>
            <a:off x="5040313" y="2673350"/>
            <a:ext cx="215900" cy="287338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8128" name="AutoShape 64"/>
          <p:cNvSpPr>
            <a:spLocks noChangeArrowheads="1"/>
          </p:cNvSpPr>
          <p:nvPr/>
        </p:nvSpPr>
        <p:spPr bwMode="auto">
          <a:xfrm>
            <a:off x="5040313" y="4041775"/>
            <a:ext cx="215900" cy="287338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8129" name="AutoShape 65"/>
          <p:cNvSpPr>
            <a:spLocks noChangeArrowheads="1"/>
          </p:cNvSpPr>
          <p:nvPr/>
        </p:nvSpPr>
        <p:spPr bwMode="auto">
          <a:xfrm>
            <a:off x="5040313" y="4616450"/>
            <a:ext cx="215900" cy="287338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8130" name="AutoShape 66"/>
          <p:cNvSpPr>
            <a:spLocks noChangeArrowheads="1"/>
          </p:cNvSpPr>
          <p:nvPr/>
        </p:nvSpPr>
        <p:spPr bwMode="auto">
          <a:xfrm rot="10800000">
            <a:off x="5040313" y="5697538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CF3D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-8792" y="6453336"/>
            <a:ext cx="9161723" cy="404664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7542" y="6423719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673100" y="44450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Перечень показателей для оценки эффективности органов МСУ</a:t>
            </a:r>
          </a:p>
        </p:txBody>
      </p:sp>
      <p:graphicFrame>
        <p:nvGraphicFramePr>
          <p:cNvPr id="89196" name="Group 108"/>
          <p:cNvGraphicFramePr>
            <a:graphicFrameLocks noGrp="1"/>
          </p:cNvGraphicFramePr>
          <p:nvPr>
            <p:ph idx="4294967295"/>
          </p:nvPr>
        </p:nvGraphicFramePr>
        <p:xfrm>
          <a:off x="35371" y="549275"/>
          <a:ext cx="9001125" cy="5760562"/>
        </p:xfrm>
        <a:graphic>
          <a:graphicData uri="http://schemas.openxmlformats.org/drawingml/2006/table">
            <a:tbl>
              <a:tblPr/>
              <a:tblGrid>
                <a:gridCol w="4787900"/>
                <a:gridCol w="612775"/>
                <a:gridCol w="792162"/>
                <a:gridCol w="971550"/>
                <a:gridCol w="1836738"/>
              </a:tblGrid>
              <a:tr h="827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Показатель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Характеристика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прежней оценке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Наличие в оценке эффективности субъектов РФ 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Источник информации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Доля просроченной кредиторской задолженности по оплате труда (включая начисления на оплату труда) муниципальных учреждений в общем объеме расходов муниципального образования на оплату труда (включая начисления на оплату труда) (процентов).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Расходы бюджета муниципального образования на содержание работников органов местного самоуправления в расчете на одного жителя муниципального образования (рублей).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F3D3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Наличие в городском округе (муниципальном районе) утвержденного генерального плана городского округа (схемы территориального планирования муниципального района) (да/нет).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год утверждения/ внесения последних изменений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(ф №1-МО)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Удовлетворенность населения деятельностью органов местного самоуправления городского округа (муниципального района) (процент от числа опрошенных).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ОИВ субъектов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Среднегодовая численность постоянного населения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(тыс. человек).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Удельная величина потребления энергетических ресурсов в многоквартирных домах: электрическая энергия (кВт/ч на 1 проживающего),  тепловая энергия (Гкал на 1 кв.м. общей площади), горячая вода, холодная вода, природный газ (куб. м. на 1 проживающего).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(ф №1-МО)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Удельная величина потребления энергетических ресурсов муниципальными бюджетными учреждениями: электрическая энергия (кВт/ч на 1 человека населения),  тепловая энергия (Гкал на 1 кв.м. общей площади), горячая вода, холодная вода, природный газ (куб. м. на 1 человека населения).</a:t>
                      </a:r>
                    </a:p>
                  </a:txBody>
                  <a:tcPr marL="54000" marR="54000" marT="0" marB="3600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Росстат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(ф №1-МО)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58BC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-5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</a:rPr>
                        <a:t>+15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-25</a:t>
                      </a: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4000" marR="54000" marT="0" marB="36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48" name="AutoShape 60"/>
          <p:cNvSpPr>
            <a:spLocks noChangeArrowheads="1"/>
          </p:cNvSpPr>
          <p:nvPr/>
        </p:nvSpPr>
        <p:spPr bwMode="auto">
          <a:xfrm>
            <a:off x="5038725" y="2600325"/>
            <a:ext cx="215900" cy="287338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9149" name="AutoShape 61"/>
          <p:cNvSpPr>
            <a:spLocks noChangeArrowheads="1"/>
          </p:cNvSpPr>
          <p:nvPr/>
        </p:nvSpPr>
        <p:spPr bwMode="auto">
          <a:xfrm rot="10800000">
            <a:off x="4932363" y="5984875"/>
            <a:ext cx="542925" cy="287338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CF3D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/>
              <a:t>15</a:t>
            </a:r>
          </a:p>
        </p:txBody>
      </p:sp>
      <p:sp>
        <p:nvSpPr>
          <p:cNvPr id="89150" name="AutoShape 62"/>
          <p:cNvSpPr>
            <a:spLocks noChangeArrowheads="1"/>
          </p:cNvSpPr>
          <p:nvPr/>
        </p:nvSpPr>
        <p:spPr bwMode="auto">
          <a:xfrm>
            <a:off x="5038725" y="3213100"/>
            <a:ext cx="215900" cy="287338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9151" name="AutoShape 63"/>
          <p:cNvSpPr>
            <a:spLocks noChangeArrowheads="1"/>
          </p:cNvSpPr>
          <p:nvPr/>
        </p:nvSpPr>
        <p:spPr bwMode="auto">
          <a:xfrm>
            <a:off x="5038725" y="3681413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9152" name="AutoShape 64"/>
          <p:cNvSpPr>
            <a:spLocks noChangeArrowheads="1"/>
          </p:cNvSpPr>
          <p:nvPr/>
        </p:nvSpPr>
        <p:spPr bwMode="auto">
          <a:xfrm rot="10800000">
            <a:off x="5040313" y="4186238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CF3D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9153" name="AutoShape 65"/>
          <p:cNvSpPr>
            <a:spLocks noChangeArrowheads="1"/>
          </p:cNvSpPr>
          <p:nvPr/>
        </p:nvSpPr>
        <p:spPr bwMode="auto">
          <a:xfrm rot="10800000">
            <a:off x="5038725" y="1628775"/>
            <a:ext cx="215900" cy="287338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CF3D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9186" name="AutoShape 98"/>
          <p:cNvSpPr>
            <a:spLocks noChangeArrowheads="1"/>
          </p:cNvSpPr>
          <p:nvPr/>
        </p:nvSpPr>
        <p:spPr bwMode="auto">
          <a:xfrm>
            <a:off x="4932363" y="5624513"/>
            <a:ext cx="503237" cy="287337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58BC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23</a:t>
            </a:r>
          </a:p>
        </p:txBody>
      </p:sp>
      <p:sp>
        <p:nvSpPr>
          <p:cNvPr id="89194" name="AutoShape 106"/>
          <p:cNvSpPr>
            <a:spLocks noChangeArrowheads="1"/>
          </p:cNvSpPr>
          <p:nvPr/>
        </p:nvSpPr>
        <p:spPr bwMode="auto">
          <a:xfrm rot="10800000">
            <a:off x="5040313" y="4941888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CF3D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-8792" y="6453336"/>
            <a:ext cx="9161723" cy="404664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7542" y="6423719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673100" y="44450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  <a:defRPr/>
            </a:pPr>
            <a:r>
              <a:rPr lang="ru-RU" sz="1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Механизм сбора показателей (пример)</a:t>
            </a:r>
          </a:p>
        </p:txBody>
      </p:sp>
      <p:sp>
        <p:nvSpPr>
          <p:cNvPr id="29" name="Text Box 8"/>
          <p:cNvSpPr>
            <a:spLocks noChangeArrowheads="1"/>
          </p:cNvSpPr>
          <p:nvPr/>
        </p:nvSpPr>
        <p:spPr bwMode="auto">
          <a:xfrm>
            <a:off x="73025" y="1952625"/>
            <a:ext cx="3527425" cy="4464050"/>
          </a:xfrm>
          <a:prstGeom prst="roundRect">
            <a:avLst>
              <a:gd name="adj" fmla="val 8551"/>
            </a:avLst>
          </a:prstGeom>
          <a:gradFill rotWithShape="1">
            <a:gsLst>
              <a:gs pos="0">
                <a:srgbClr val="33CCFF"/>
              </a:gs>
              <a:gs pos="100000">
                <a:srgbClr val="E5EEFF"/>
              </a:gs>
            </a:gsLst>
            <a:lin ang="5400000" scaled="1"/>
          </a:gradFill>
          <a:ln w="9525" algn="ctr">
            <a:solidFill>
              <a:srgbClr val="4A7EBB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/>
          <a:lstStyle/>
          <a:p>
            <a:pPr algn="ctr">
              <a:lnSpc>
                <a:spcPct val="80000"/>
              </a:lnSpc>
              <a:defRPr/>
            </a:pPr>
            <a:r>
              <a:rPr lang="ru-RU" sz="1400" b="1">
                <a:solidFill>
                  <a:srgbClr val="003300"/>
                </a:solidFill>
                <a:latin typeface="Calibri" pitchFamily="34" charset="0"/>
              </a:rPr>
              <a:t>Форма </a:t>
            </a:r>
            <a:r>
              <a:rPr lang="ru-RU"/>
              <a:t> </a:t>
            </a:r>
            <a:r>
              <a:rPr lang="ru-RU" sz="1400" b="1">
                <a:solidFill>
                  <a:srgbClr val="003300"/>
                </a:solidFill>
                <a:latin typeface="Calibri" pitchFamily="34" charset="0"/>
              </a:rPr>
              <a:t>№ 1-ФК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400" b="1">
                <a:solidFill>
                  <a:srgbClr val="003300"/>
                </a:solidFill>
                <a:latin typeface="Calibri" pitchFamily="34" charset="0"/>
              </a:rPr>
              <a:t>(Приказ Росстата от 23.10.2012 № 562)</a:t>
            </a:r>
          </a:p>
        </p:txBody>
      </p:sp>
      <p:sp>
        <p:nvSpPr>
          <p:cNvPr id="53" name="AutoShape 3"/>
          <p:cNvSpPr>
            <a:spLocks noChangeArrowheads="1"/>
          </p:cNvSpPr>
          <p:nvPr/>
        </p:nvSpPr>
        <p:spPr bwMode="auto">
          <a:xfrm>
            <a:off x="139865" y="1474113"/>
            <a:ext cx="8367884" cy="357000"/>
          </a:xfrm>
          <a:prstGeom prst="roundRect">
            <a:avLst>
              <a:gd name="adj" fmla="val 4337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  <a:defRPr/>
            </a:pPr>
            <a:r>
              <a:rPr lang="ru-RU" sz="1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Показатель: Доля населения, систематически занимающегося физической культурой и спортом 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71438" y="584200"/>
            <a:ext cx="9001125" cy="82867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ru-RU" sz="1400" b="1">
                <a:solidFill>
                  <a:schemeClr val="hlink"/>
                </a:solidFill>
              </a:rPr>
              <a:t>Источниками информации</a:t>
            </a:r>
            <a:r>
              <a:rPr lang="ru-RU" sz="1400" b="1">
                <a:solidFill>
                  <a:srgbClr val="003300"/>
                </a:solidFill>
              </a:rPr>
              <a:t> </a:t>
            </a:r>
            <a:r>
              <a:rPr lang="ru-RU" sz="1400">
                <a:solidFill>
                  <a:srgbClr val="003300"/>
                </a:solidFill>
              </a:rPr>
              <a:t>являются данные субъектов официального статистического учета, формирующих официальную статистическую информацию по показателям в соответствии с Федеральным планом статистических работ</a:t>
            </a:r>
            <a:r>
              <a:rPr lang="ru-RU" sz="1400" b="1">
                <a:solidFill>
                  <a:srgbClr val="003300"/>
                </a:solidFill>
              </a:rPr>
              <a:t>.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6948488" y="4292600"/>
            <a:ext cx="1908175" cy="719138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400" b="1">
                <a:solidFill>
                  <a:srgbClr val="003300"/>
                </a:solidFill>
              </a:rPr>
              <a:t>Органы местного самоуправления</a:t>
            </a:r>
          </a:p>
        </p:txBody>
      </p:sp>
      <p:sp>
        <p:nvSpPr>
          <p:cNvPr id="103434" name="AutoShape 10"/>
          <p:cNvSpPr>
            <a:spLocks noChangeArrowheads="1"/>
          </p:cNvSpPr>
          <p:nvPr/>
        </p:nvSpPr>
        <p:spPr bwMode="auto">
          <a:xfrm>
            <a:off x="3743325" y="5121275"/>
            <a:ext cx="2339975" cy="1152525"/>
          </a:xfrm>
          <a:prstGeom prst="wedgeRectCallout">
            <a:avLst>
              <a:gd name="adj1" fmla="val -72593"/>
              <a:gd name="adj2" fmla="val 23556"/>
            </a:avLst>
          </a:prstGeom>
          <a:solidFill>
            <a:srgbClr val="CDDFFF"/>
          </a:soli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1200">
                <a:solidFill>
                  <a:srgbClr val="003300"/>
                </a:solidFill>
                <a:latin typeface="Calibri" pitchFamily="34" charset="0"/>
              </a:rPr>
              <a:t>Сбор и обработка в системе Минспорта России</a:t>
            </a:r>
          </a:p>
          <a:p>
            <a:pPr algn="ctr">
              <a:defRPr/>
            </a:pPr>
            <a:r>
              <a:rPr lang="ru-RU" sz="1200">
                <a:solidFill>
                  <a:srgbClr val="003300"/>
                </a:solidFill>
                <a:latin typeface="Calibri" pitchFamily="34" charset="0"/>
              </a:rPr>
              <a:t> (ежегодно до 1 апреля подготавливает информацию в разрезе городских округов и муниципальных районов)</a:t>
            </a:r>
          </a:p>
        </p:txBody>
      </p:sp>
      <p:sp>
        <p:nvSpPr>
          <p:cNvPr id="103435" name="Line 11"/>
          <p:cNvSpPr>
            <a:spLocks noChangeShapeType="1"/>
          </p:cNvSpPr>
          <p:nvPr/>
        </p:nvSpPr>
        <p:spPr bwMode="auto">
          <a:xfrm>
            <a:off x="7900988" y="5049838"/>
            <a:ext cx="1587" cy="396875"/>
          </a:xfrm>
          <a:prstGeom prst="line">
            <a:avLst/>
          </a:prstGeom>
          <a:noFill/>
          <a:ln w="50800">
            <a:solidFill>
              <a:srgbClr val="4A7EBB"/>
            </a:solidFill>
            <a:round/>
            <a:headEnd/>
            <a:tailEnd type="triangl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66725" y="5894388"/>
            <a:ext cx="2700338" cy="45085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>
                <a:solidFill>
                  <a:schemeClr val="hlink"/>
                </a:solidFill>
              </a:rPr>
              <a:t>Минспорт России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14313" y="2565400"/>
            <a:ext cx="3205162" cy="8636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400" b="1">
                <a:solidFill>
                  <a:srgbClr val="003300"/>
                </a:solidFill>
              </a:rPr>
              <a:t> юридические лица, осуществляющие  деятельность по физической  культуре и спорту</a:t>
            </a:r>
          </a:p>
        </p:txBody>
      </p:sp>
      <p:sp>
        <p:nvSpPr>
          <p:cNvPr id="103438" name="Line 14"/>
          <p:cNvSpPr>
            <a:spLocks noChangeShapeType="1"/>
          </p:cNvSpPr>
          <p:nvPr/>
        </p:nvSpPr>
        <p:spPr bwMode="auto">
          <a:xfrm>
            <a:off x="1816100" y="3429000"/>
            <a:ext cx="0" cy="323850"/>
          </a:xfrm>
          <a:prstGeom prst="line">
            <a:avLst/>
          </a:prstGeom>
          <a:noFill/>
          <a:ln w="50800">
            <a:solidFill>
              <a:srgbClr val="4A7EBB"/>
            </a:solidFill>
            <a:round/>
            <a:headEnd/>
            <a:tailEnd type="triangl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871663" y="3392488"/>
            <a:ext cx="1260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solidFill>
                  <a:srgbClr val="003300"/>
                </a:solidFill>
                <a:latin typeface="Calibri" pitchFamily="34" charset="0"/>
              </a:rPr>
              <a:t>до 15 января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52413" y="3752850"/>
            <a:ext cx="3127375" cy="79216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b="1">
                <a:solidFill>
                  <a:srgbClr val="003300"/>
                </a:solidFill>
              </a:rPr>
              <a:t>Районный (городской) орган управления физической культурой и</a:t>
            </a:r>
            <a:r>
              <a:rPr lang="en-US" sz="1400" b="1">
                <a:solidFill>
                  <a:srgbClr val="003300"/>
                </a:solidFill>
              </a:rPr>
              <a:t> </a:t>
            </a:r>
            <a:r>
              <a:rPr lang="ru-RU" sz="1400" b="1">
                <a:solidFill>
                  <a:srgbClr val="003300"/>
                </a:solidFill>
              </a:rPr>
              <a:t>спортом</a:t>
            </a:r>
          </a:p>
        </p:txBody>
      </p:sp>
      <p:sp>
        <p:nvSpPr>
          <p:cNvPr id="103441" name="Line 17"/>
          <p:cNvSpPr>
            <a:spLocks noChangeShapeType="1"/>
          </p:cNvSpPr>
          <p:nvPr/>
        </p:nvSpPr>
        <p:spPr bwMode="auto">
          <a:xfrm>
            <a:off x="1816100" y="4545013"/>
            <a:ext cx="0" cy="252412"/>
          </a:xfrm>
          <a:prstGeom prst="line">
            <a:avLst/>
          </a:prstGeom>
          <a:noFill/>
          <a:ln w="50800">
            <a:solidFill>
              <a:srgbClr val="4A7EBB"/>
            </a:solidFill>
            <a:round/>
            <a:headEnd/>
            <a:tailEnd type="triangl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871663" y="4473575"/>
            <a:ext cx="1260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solidFill>
                  <a:srgbClr val="003300"/>
                </a:solidFill>
                <a:latin typeface="Calibri" pitchFamily="34" charset="0"/>
              </a:rPr>
              <a:t>до 25 января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52413" y="4797425"/>
            <a:ext cx="3127375" cy="79216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400" b="1">
                <a:solidFill>
                  <a:srgbClr val="003300"/>
                </a:solidFill>
              </a:rPr>
              <a:t>Орган  исполнительной власти</a:t>
            </a:r>
          </a:p>
          <a:p>
            <a:pPr algn="ctr">
              <a:defRPr/>
            </a:pPr>
            <a:r>
              <a:rPr lang="ru-RU" sz="1400" b="1">
                <a:solidFill>
                  <a:srgbClr val="003300"/>
                </a:solidFill>
              </a:rPr>
              <a:t>   субъекта Российской Федерации в</a:t>
            </a:r>
          </a:p>
          <a:p>
            <a:pPr algn="ctr">
              <a:defRPr/>
            </a:pPr>
            <a:r>
              <a:rPr lang="ru-RU" sz="1400" b="1">
                <a:solidFill>
                  <a:srgbClr val="003300"/>
                </a:solidFill>
              </a:rPr>
              <a:t>   области физической культуры и спорта</a:t>
            </a:r>
          </a:p>
        </p:txBody>
      </p:sp>
      <p:sp>
        <p:nvSpPr>
          <p:cNvPr id="103444" name="Line 20"/>
          <p:cNvSpPr>
            <a:spLocks noChangeShapeType="1"/>
          </p:cNvSpPr>
          <p:nvPr/>
        </p:nvSpPr>
        <p:spPr bwMode="auto">
          <a:xfrm flipH="1">
            <a:off x="1816100" y="5624513"/>
            <a:ext cx="1588" cy="252412"/>
          </a:xfrm>
          <a:prstGeom prst="line">
            <a:avLst/>
          </a:prstGeom>
          <a:noFill/>
          <a:ln w="50800">
            <a:solidFill>
              <a:srgbClr val="4A7EBB"/>
            </a:solidFill>
            <a:round/>
            <a:headEnd/>
            <a:tailEnd type="triangl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871663" y="5567363"/>
            <a:ext cx="1260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dirty="0">
                <a:solidFill>
                  <a:srgbClr val="003300"/>
                </a:solidFill>
                <a:latin typeface="Calibri" pitchFamily="34" charset="0"/>
              </a:rPr>
              <a:t>до 10 февраля</a:t>
            </a:r>
          </a:p>
        </p:txBody>
      </p:sp>
      <p:sp>
        <p:nvSpPr>
          <p:cNvPr id="103446" name="AutoShape 22"/>
          <p:cNvSpPr>
            <a:spLocks noChangeArrowheads="1"/>
          </p:cNvSpPr>
          <p:nvPr/>
        </p:nvSpPr>
        <p:spPr bwMode="auto">
          <a:xfrm>
            <a:off x="3887788" y="2097088"/>
            <a:ext cx="2520950" cy="1044575"/>
          </a:xfrm>
          <a:prstGeom prst="wedgeRectCallout">
            <a:avLst>
              <a:gd name="adj1" fmla="val -66560"/>
              <a:gd name="adj2" fmla="val 37843"/>
            </a:avLst>
          </a:prstGeom>
          <a:solidFill>
            <a:srgbClr val="CDDFFF"/>
          </a:soli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1200">
                <a:solidFill>
                  <a:srgbClr val="003300"/>
                </a:solidFill>
                <a:latin typeface="Calibri" pitchFamily="34" charset="0"/>
              </a:rPr>
              <a:t>учет занимающихся ведется строго по журналам учета работы секций, групп. Каждый занимающийся учитывается только по одной форме занятий.</a:t>
            </a:r>
          </a:p>
        </p:txBody>
      </p:sp>
      <p:sp>
        <p:nvSpPr>
          <p:cNvPr id="103447" name="AutoShape 23"/>
          <p:cNvSpPr>
            <a:spLocks noChangeArrowheads="1"/>
          </p:cNvSpPr>
          <p:nvPr/>
        </p:nvSpPr>
        <p:spPr bwMode="auto">
          <a:xfrm>
            <a:off x="3924300" y="4400550"/>
            <a:ext cx="2916238" cy="576263"/>
          </a:xfrm>
          <a:prstGeom prst="rightArrow">
            <a:avLst>
              <a:gd name="adj1" fmla="val 50000"/>
              <a:gd name="adj2" fmla="val 126515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1400">
                <a:solidFill>
                  <a:srgbClr val="003300"/>
                </a:solidFill>
                <a:latin typeface="Calibri" pitchFamily="34" charset="0"/>
              </a:rPr>
              <a:t>данные</a:t>
            </a:r>
          </a:p>
        </p:txBody>
      </p:sp>
      <p:sp>
        <p:nvSpPr>
          <p:cNvPr id="103448" name="Line 24"/>
          <p:cNvSpPr>
            <a:spLocks noChangeShapeType="1"/>
          </p:cNvSpPr>
          <p:nvPr/>
        </p:nvSpPr>
        <p:spPr bwMode="auto">
          <a:xfrm flipV="1">
            <a:off x="7902575" y="3789363"/>
            <a:ext cx="0" cy="469900"/>
          </a:xfrm>
          <a:prstGeom prst="line">
            <a:avLst/>
          </a:prstGeom>
          <a:noFill/>
          <a:ln w="50800">
            <a:solidFill>
              <a:srgbClr val="4A7EBB"/>
            </a:solidFill>
            <a:round/>
            <a:headEnd/>
            <a:tailEnd type="triangl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948488" y="3370263"/>
            <a:ext cx="1908175" cy="4318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400" b="1">
                <a:solidFill>
                  <a:srgbClr val="003300"/>
                </a:solidFill>
              </a:rPr>
              <a:t>ОИВ субъекта РФ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8101013" y="4041775"/>
            <a:ext cx="8651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solidFill>
                  <a:srgbClr val="003300"/>
                </a:solidFill>
                <a:latin typeface="Calibri" pitchFamily="34" charset="0"/>
              </a:rPr>
              <a:t>доклад</a:t>
            </a:r>
          </a:p>
        </p:txBody>
      </p:sp>
      <p:sp>
        <p:nvSpPr>
          <p:cNvPr id="103451" name="AutoShape 27"/>
          <p:cNvSpPr>
            <a:spLocks noChangeArrowheads="1"/>
          </p:cNvSpPr>
          <p:nvPr/>
        </p:nvSpPr>
        <p:spPr bwMode="auto">
          <a:xfrm>
            <a:off x="6931025" y="5481638"/>
            <a:ext cx="1943100" cy="863600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1400" b="1">
                <a:solidFill>
                  <a:srgbClr val="003300"/>
                </a:solidFill>
                <a:latin typeface="Calibri" pitchFamily="34" charset="0"/>
              </a:rPr>
              <a:t>Размещение информации в сети интернет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-8792" y="6453336"/>
            <a:ext cx="9161723" cy="404664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7542" y="6423719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673100" y="44450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  <a:defRPr/>
            </a:pPr>
            <a:r>
              <a:rPr lang="ru-RU" sz="1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Механизм сбора показателей (пример)</a:t>
            </a:r>
          </a:p>
        </p:txBody>
      </p:sp>
      <p:sp>
        <p:nvSpPr>
          <p:cNvPr id="29" name="Text Box 8"/>
          <p:cNvSpPr>
            <a:spLocks noChangeArrowheads="1"/>
          </p:cNvSpPr>
          <p:nvPr/>
        </p:nvSpPr>
        <p:spPr bwMode="auto">
          <a:xfrm>
            <a:off x="1943100" y="4257675"/>
            <a:ext cx="2052638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 algn="ctr">
            <a:solidFill>
              <a:srgbClr val="4A7EBB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1200" b="1">
                <a:solidFill>
                  <a:srgbClr val="003300"/>
                </a:solidFill>
                <a:latin typeface="Times New Roman" pitchFamily="18" charset="0"/>
              </a:rPr>
              <a:t>Форма </a:t>
            </a:r>
            <a:r>
              <a:rPr lang="ru-RU" sz="1200">
                <a:latin typeface="Times New Roman" pitchFamily="18" charset="0"/>
              </a:rPr>
              <a:t> </a:t>
            </a:r>
            <a:r>
              <a:rPr lang="ru-RU" sz="1200" b="1">
                <a:solidFill>
                  <a:srgbClr val="003300"/>
                </a:solidFill>
                <a:latin typeface="Times New Roman" pitchFamily="18" charset="0"/>
              </a:rPr>
              <a:t>№ 1-ДГ</a:t>
            </a:r>
          </a:p>
          <a:p>
            <a:pPr algn="ctr">
              <a:defRPr/>
            </a:pPr>
            <a:r>
              <a:rPr lang="ru-RU" sz="1200" b="1">
                <a:solidFill>
                  <a:srgbClr val="003300"/>
                </a:solidFill>
                <a:latin typeface="Times New Roman" pitchFamily="18" charset="0"/>
              </a:rPr>
              <a:t>(ПОСТАНОВЛЕНИЕ</a:t>
            </a:r>
          </a:p>
          <a:p>
            <a:pPr algn="ctr">
              <a:defRPr/>
            </a:pPr>
            <a:r>
              <a:rPr lang="ru-RU" sz="1200" b="1">
                <a:solidFill>
                  <a:srgbClr val="003300"/>
                </a:solidFill>
                <a:latin typeface="Times New Roman" pitchFamily="18" charset="0"/>
              </a:rPr>
              <a:t>от 8 октября 2007 г. N 72)</a:t>
            </a:r>
          </a:p>
        </p:txBody>
      </p:sp>
      <p:sp>
        <p:nvSpPr>
          <p:cNvPr id="53" name="AutoShape 3"/>
          <p:cNvSpPr>
            <a:spLocks noChangeArrowheads="1"/>
          </p:cNvSpPr>
          <p:nvPr/>
        </p:nvSpPr>
        <p:spPr bwMode="auto">
          <a:xfrm>
            <a:off x="108459" y="1466507"/>
            <a:ext cx="8648468" cy="774375"/>
          </a:xfrm>
          <a:prstGeom prst="roundRect">
            <a:avLst>
              <a:gd name="adj" fmla="val 4337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  <a:defRPr/>
            </a:pPr>
            <a:r>
              <a:rPr lang="ru-RU" sz="1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Показатель: Доля протяженности автомобильных дорог общего пользования местного значения, не отвечающих нормативным требованиям, в общей протяженности автомобильных дорог общего пользования местного значения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0" y="584200"/>
            <a:ext cx="9144000" cy="82867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ru-RU" sz="1400" b="1">
                <a:solidFill>
                  <a:schemeClr val="hlink"/>
                </a:solidFill>
              </a:rPr>
              <a:t>Источниками информации</a:t>
            </a:r>
            <a:r>
              <a:rPr lang="ru-RU" sz="1400" b="1">
                <a:solidFill>
                  <a:srgbClr val="003300"/>
                </a:solidFill>
              </a:rPr>
              <a:t> </a:t>
            </a:r>
            <a:r>
              <a:rPr lang="ru-RU" sz="1400">
                <a:solidFill>
                  <a:srgbClr val="003300"/>
                </a:solidFill>
              </a:rPr>
              <a:t>являются данные субъектов официального статистического учета, формирующих официальную статистическую информацию по показателям в соответствии с Федеральным планом статистических работ</a:t>
            </a:r>
            <a:r>
              <a:rPr lang="ru-RU" sz="1400" b="1">
                <a:solidFill>
                  <a:srgbClr val="003300"/>
                </a:solidFill>
              </a:rPr>
              <a:t>.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71438" y="5084763"/>
            <a:ext cx="3600450" cy="115252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ru-RU" sz="1200" b="1">
                <a:solidFill>
                  <a:srgbClr val="003300"/>
                </a:solidFill>
                <a:latin typeface="Times New Roman" pitchFamily="18" charset="0"/>
              </a:rPr>
              <a:t>органы управления дорожным хозяйством или юридические лица, ими уполномоченные</a:t>
            </a:r>
          </a:p>
          <a:p>
            <a:pPr>
              <a:defRPr/>
            </a:pPr>
            <a:endParaRPr lang="ru-RU" sz="1200" b="1">
              <a:solidFill>
                <a:srgbClr val="003300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sz="1200" b="1">
              <a:solidFill>
                <a:srgbClr val="003300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sz="1200" b="1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42875" y="2312988"/>
            <a:ext cx="3060700" cy="136842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ru-RU" sz="1200" b="1">
                <a:solidFill>
                  <a:srgbClr val="003300"/>
                </a:solidFill>
                <a:latin typeface="Times New Roman" pitchFamily="18" charset="0"/>
              </a:rPr>
              <a:t>Федеральное дорожное агентство</a:t>
            </a:r>
            <a:r>
              <a:rPr lang="ru-RU" sz="1200" b="1">
                <a:solidFill>
                  <a:schemeClr val="tx1"/>
                </a:solidFill>
                <a:latin typeface="Times New Roman" pitchFamily="18" charset="0"/>
              </a:rPr>
              <a:t>;</a:t>
            </a:r>
          </a:p>
          <a:p>
            <a:pPr algn="ctr">
              <a:defRPr/>
            </a:pPr>
            <a:endParaRPr lang="ru-RU" sz="800" b="1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ru-RU" sz="1200" b="1">
                <a:solidFill>
                  <a:srgbClr val="003300"/>
                </a:solidFill>
                <a:latin typeface="Times New Roman" pitchFamily="18" charset="0"/>
              </a:rPr>
              <a:t>территориальный орган Росстата в субъекте Российской Федерации по установленному им адресу  Федеральное дорожное агентство.</a:t>
            </a:r>
            <a:endParaRPr lang="ru-RU" sz="12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 rot="-5400000">
            <a:off x="864394" y="3825081"/>
            <a:ext cx="971550" cy="1042988"/>
          </a:xfrm>
          <a:custGeom>
            <a:avLst/>
            <a:gdLst>
              <a:gd name="T0" fmla="*/ 32774609 w 21600"/>
              <a:gd name="T1" fmla="*/ 0 h 21600"/>
              <a:gd name="T2" fmla="*/ 0 w 21600"/>
              <a:gd name="T3" fmla="*/ 25181107 h 21600"/>
              <a:gd name="T4" fmla="*/ 32774609 w 21600"/>
              <a:gd name="T5" fmla="*/ 50362215 h 21600"/>
              <a:gd name="T6" fmla="*/ 43699505 w 21600"/>
              <a:gd name="T7" fmla="*/ 2518110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4930775" y="4149725"/>
            <a:ext cx="3997325" cy="1871663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chemeClr val="bg1"/>
              </a:gs>
              <a:gs pos="100000">
                <a:srgbClr val="A3C4FF"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Представление Росстатом</a:t>
            </a:r>
          </a:p>
          <a:p>
            <a:pPr algn="ctr"/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ежегодно до 1 апреля</a:t>
            </a:r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287338" y="5697538"/>
            <a:ext cx="2952750" cy="466725"/>
          </a:xfrm>
          <a:prstGeom prst="flowChartMultidocument">
            <a:avLst/>
          </a:prstGeom>
          <a:gradFill rotWithShape="1">
            <a:gsLst>
              <a:gs pos="0">
                <a:schemeClr val="bg1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00"/>
                </a:solidFill>
              </a:rPr>
              <a:t>ежегодно на 30 день </a:t>
            </a:r>
          </a:p>
          <a:p>
            <a:pPr algn="ctr"/>
            <a:r>
              <a:rPr lang="ru-RU" sz="1000">
                <a:solidFill>
                  <a:srgbClr val="003300"/>
                </a:solidFill>
              </a:rPr>
              <a:t>после отчетного периода</a:t>
            </a:r>
            <a:endParaRPr lang="ru-RU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3311525" y="2276475"/>
            <a:ext cx="1800225" cy="288925"/>
          </a:xfrm>
          <a:prstGeom prst="wedgeRoundRectCallout">
            <a:avLst>
              <a:gd name="adj1" fmla="val -54583"/>
              <a:gd name="adj2" fmla="val 302745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latin typeface="Times New Roman" pitchFamily="18" charset="0"/>
              </a:rPr>
              <a:t>ежегодно 25 марта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435600" y="2349500"/>
            <a:ext cx="3060700" cy="136842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</a:rPr>
              <a:t>Росстат</a:t>
            </a:r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3995738" y="2636838"/>
            <a:ext cx="971550" cy="1042987"/>
          </a:xfrm>
          <a:custGeom>
            <a:avLst/>
            <a:gdLst>
              <a:gd name="T0" fmla="*/ 32774609 w 21600"/>
              <a:gd name="T1" fmla="*/ 0 h 21600"/>
              <a:gd name="T2" fmla="*/ 0 w 21600"/>
              <a:gd name="T3" fmla="*/ 25181083 h 21600"/>
              <a:gd name="T4" fmla="*/ 32774609 w 21600"/>
              <a:gd name="T5" fmla="*/ 50362118 h 21600"/>
              <a:gd name="T6" fmla="*/ 43699505 w 21600"/>
              <a:gd name="T7" fmla="*/ 2518108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-8792" y="6453336"/>
            <a:ext cx="9161723" cy="404664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7542" y="6423719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35" name="AutoShape 31"/>
          <p:cNvSpPr>
            <a:spLocks noChangeArrowheads="1"/>
          </p:cNvSpPr>
          <p:nvPr/>
        </p:nvSpPr>
        <p:spPr bwMode="auto">
          <a:xfrm>
            <a:off x="1403350" y="2781300"/>
            <a:ext cx="5400675" cy="1727200"/>
          </a:xfrm>
          <a:prstGeom prst="rightArrowCallout">
            <a:avLst>
              <a:gd name="adj1" fmla="val 21870"/>
              <a:gd name="adj2" fmla="val 21250"/>
              <a:gd name="adj3" fmla="val 98814"/>
              <a:gd name="adj4" fmla="val 44736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673100" y="44450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  <a:defRPr/>
            </a:pPr>
            <a:r>
              <a:rPr lang="ru-RU" sz="1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Механизм сбора показателей (пример)</a:t>
            </a:r>
          </a:p>
        </p:txBody>
      </p:sp>
      <p:sp>
        <p:nvSpPr>
          <p:cNvPr id="29" name="Text Box 8"/>
          <p:cNvSpPr>
            <a:spLocks noChangeArrowheads="1"/>
          </p:cNvSpPr>
          <p:nvPr/>
        </p:nvSpPr>
        <p:spPr bwMode="auto">
          <a:xfrm>
            <a:off x="142875" y="4616450"/>
            <a:ext cx="1763713" cy="6842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 algn="ctr">
            <a:solidFill>
              <a:srgbClr val="4A7EBB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1400" b="1">
                <a:solidFill>
                  <a:srgbClr val="003300"/>
                </a:solidFill>
                <a:latin typeface="Calibri" pitchFamily="34" charset="0"/>
              </a:rPr>
              <a:t>Форма </a:t>
            </a:r>
            <a:r>
              <a:rPr lang="ru-RU"/>
              <a:t> </a:t>
            </a:r>
            <a:r>
              <a:rPr lang="ru-RU" sz="1400" b="1">
                <a:solidFill>
                  <a:srgbClr val="003300"/>
                </a:solidFill>
                <a:latin typeface="Calibri" pitchFamily="34" charset="0"/>
              </a:rPr>
              <a:t>№ ОШ-5</a:t>
            </a:r>
          </a:p>
          <a:p>
            <a:pPr algn="ctr">
              <a:defRPr/>
            </a:pPr>
            <a:r>
              <a:rPr lang="ru-RU" sz="1400" b="1">
                <a:solidFill>
                  <a:srgbClr val="003300"/>
                </a:solidFill>
                <a:latin typeface="Calibri" pitchFamily="34" charset="0"/>
              </a:rPr>
              <a:t>(Приказ Росстата</a:t>
            </a:r>
          </a:p>
          <a:p>
            <a:pPr algn="ctr">
              <a:defRPr/>
            </a:pPr>
            <a:r>
              <a:rPr lang="ru-RU" sz="1400" b="1">
                <a:solidFill>
                  <a:srgbClr val="003300"/>
                </a:solidFill>
                <a:latin typeface="Calibri" pitchFamily="34" charset="0"/>
              </a:rPr>
              <a:t> от 27.08.2012 N 466)</a:t>
            </a:r>
          </a:p>
        </p:txBody>
      </p:sp>
      <p:sp>
        <p:nvSpPr>
          <p:cNvPr id="53" name="AutoShape 3"/>
          <p:cNvSpPr>
            <a:spLocks noChangeArrowheads="1"/>
          </p:cNvSpPr>
          <p:nvPr/>
        </p:nvSpPr>
        <p:spPr bwMode="auto">
          <a:xfrm>
            <a:off x="163064" y="1633604"/>
            <a:ext cx="4394767" cy="1101187"/>
          </a:xfrm>
          <a:prstGeom prst="roundRect">
            <a:avLst>
              <a:gd name="adj" fmla="val 4337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  <a:defRPr/>
            </a:pPr>
            <a:r>
              <a:rPr lang="ru-RU" sz="1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Показатель: Доля муниципальных общеобразовательных учреждений, здания которых находятся в аварийном состоянии или требуют капитального ремонта, в общем количестве муниципальных общеобразовательных учреждений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0" y="584200"/>
            <a:ext cx="9144000" cy="82867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ru-RU" sz="1400" b="1">
                <a:solidFill>
                  <a:schemeClr val="hlink"/>
                </a:solidFill>
              </a:rPr>
              <a:t>Источниками информации</a:t>
            </a:r>
            <a:r>
              <a:rPr lang="ru-RU" sz="1400" b="1">
                <a:solidFill>
                  <a:srgbClr val="003300"/>
                </a:solidFill>
              </a:rPr>
              <a:t> </a:t>
            </a:r>
            <a:r>
              <a:rPr lang="ru-RU" sz="1400">
                <a:solidFill>
                  <a:srgbClr val="003300"/>
                </a:solidFill>
              </a:rPr>
              <a:t>являются данные субъектов официального статистического учета, формирующих официальную статистическую информацию по показателям в соответствии с Федеральным планом статистических работ</a:t>
            </a:r>
            <a:r>
              <a:rPr lang="ru-RU" sz="1400" b="1">
                <a:solidFill>
                  <a:srgbClr val="003300"/>
                </a:solidFill>
              </a:rPr>
              <a:t>.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6985000" y="3286125"/>
            <a:ext cx="1908175" cy="719138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400" b="1">
                <a:solidFill>
                  <a:srgbClr val="003300"/>
                </a:solidFill>
              </a:rPr>
              <a:t>Органы местного самоуправления</a:t>
            </a:r>
          </a:p>
        </p:txBody>
      </p:sp>
      <p:sp>
        <p:nvSpPr>
          <p:cNvPr id="98318" name="AutoShape 14"/>
          <p:cNvSpPr>
            <a:spLocks noChangeArrowheads="1"/>
          </p:cNvSpPr>
          <p:nvPr/>
        </p:nvSpPr>
        <p:spPr bwMode="auto">
          <a:xfrm>
            <a:off x="3924300" y="4545013"/>
            <a:ext cx="1800225" cy="936625"/>
          </a:xfrm>
          <a:prstGeom prst="wedgeRectCallout">
            <a:avLst>
              <a:gd name="adj1" fmla="val -73194"/>
              <a:gd name="adj2" fmla="val -194917"/>
            </a:avLst>
          </a:prstGeom>
          <a:solidFill>
            <a:srgbClr val="CDDFFF"/>
          </a:soli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1200">
                <a:solidFill>
                  <a:srgbClr val="003300"/>
                </a:solidFill>
                <a:latin typeface="Calibri" pitchFamily="34" charset="0"/>
              </a:rPr>
              <a:t>Ежегодно до 1 апреля подготавливает информацию в разрезе городских округов и муниципальных районов</a:t>
            </a:r>
          </a:p>
        </p:txBody>
      </p:sp>
      <p:sp>
        <p:nvSpPr>
          <p:cNvPr id="98319" name="Line 15"/>
          <p:cNvSpPr>
            <a:spLocks noChangeShapeType="1"/>
          </p:cNvSpPr>
          <p:nvPr/>
        </p:nvSpPr>
        <p:spPr bwMode="auto">
          <a:xfrm>
            <a:off x="7956550" y="4186238"/>
            <a:ext cx="1588" cy="396875"/>
          </a:xfrm>
          <a:prstGeom prst="line">
            <a:avLst/>
          </a:prstGeom>
          <a:noFill/>
          <a:ln w="50800">
            <a:solidFill>
              <a:srgbClr val="4A7EBB"/>
            </a:solidFill>
            <a:round/>
            <a:headEnd/>
            <a:tailEnd type="triangl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985000" y="4689475"/>
            <a:ext cx="1908175" cy="719138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400" b="1">
                <a:solidFill>
                  <a:srgbClr val="003300"/>
                </a:solidFill>
              </a:rPr>
              <a:t>Размещение информации в сети интернет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582738" y="2870200"/>
            <a:ext cx="1873250" cy="45085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400" b="1">
                <a:solidFill>
                  <a:srgbClr val="003300"/>
                </a:solidFill>
              </a:rPr>
              <a:t>Минобрнауки</a:t>
            </a:r>
          </a:p>
        </p:txBody>
      </p:sp>
      <p:sp>
        <p:nvSpPr>
          <p:cNvPr id="6159" name="Text Box 21"/>
          <p:cNvSpPr txBox="1">
            <a:spLocks noChangeArrowheads="1"/>
          </p:cNvSpPr>
          <p:nvPr/>
        </p:nvSpPr>
        <p:spPr bwMode="auto">
          <a:xfrm>
            <a:off x="5292725" y="3484563"/>
            <a:ext cx="827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rgbClr val="003300"/>
                </a:solidFill>
                <a:latin typeface="Calibri" pitchFamily="34" charset="0"/>
              </a:rPr>
              <a:t>данные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42875" y="5770563"/>
            <a:ext cx="1871663" cy="57467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400" b="1">
                <a:solidFill>
                  <a:srgbClr val="003300"/>
                </a:solidFill>
              </a:rPr>
              <a:t>образовательные</a:t>
            </a:r>
          </a:p>
          <a:p>
            <a:pPr algn="ctr">
              <a:defRPr/>
            </a:pPr>
            <a:r>
              <a:rPr lang="ru-RU" sz="1400" b="1">
                <a:solidFill>
                  <a:srgbClr val="003300"/>
                </a:solidFill>
              </a:rPr>
              <a:t>учреждения</a:t>
            </a:r>
          </a:p>
        </p:txBody>
      </p:sp>
      <p:sp>
        <p:nvSpPr>
          <p:cNvPr id="98327" name="Line 23"/>
          <p:cNvSpPr>
            <a:spLocks noChangeShapeType="1"/>
          </p:cNvSpPr>
          <p:nvPr/>
        </p:nvSpPr>
        <p:spPr bwMode="auto">
          <a:xfrm flipV="1">
            <a:off x="1008063" y="5265738"/>
            <a:ext cx="0" cy="396875"/>
          </a:xfrm>
          <a:prstGeom prst="line">
            <a:avLst/>
          </a:prstGeom>
          <a:noFill/>
          <a:ln w="50800">
            <a:solidFill>
              <a:srgbClr val="4A7EBB"/>
            </a:solidFill>
            <a:round/>
            <a:headEnd/>
            <a:tailEnd type="triangl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98328" name="Line 24"/>
          <p:cNvSpPr>
            <a:spLocks noChangeShapeType="1"/>
          </p:cNvSpPr>
          <p:nvPr/>
        </p:nvSpPr>
        <p:spPr bwMode="auto">
          <a:xfrm flipV="1">
            <a:off x="1079500" y="4149725"/>
            <a:ext cx="433388" cy="323850"/>
          </a:xfrm>
          <a:prstGeom prst="line">
            <a:avLst/>
          </a:prstGeom>
          <a:noFill/>
          <a:ln w="50800">
            <a:solidFill>
              <a:srgbClr val="4A7EBB"/>
            </a:solidFill>
            <a:round/>
            <a:headEnd/>
            <a:tailEnd type="triangl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163" name="Text Box 25"/>
          <p:cNvSpPr txBox="1">
            <a:spLocks noChangeArrowheads="1"/>
          </p:cNvSpPr>
          <p:nvPr/>
        </p:nvSpPr>
        <p:spPr bwMode="auto">
          <a:xfrm>
            <a:off x="2122488" y="3068638"/>
            <a:ext cx="1404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solidFill>
                  <a:srgbClr val="003300"/>
                </a:solidFill>
                <a:latin typeface="Calibri" pitchFamily="34" charset="0"/>
              </a:rPr>
              <a:t>Сбор и обработка</a:t>
            </a:r>
          </a:p>
        </p:txBody>
      </p:sp>
      <p:sp>
        <p:nvSpPr>
          <p:cNvPr id="6164" name="Text Box 26"/>
          <p:cNvSpPr txBox="1">
            <a:spLocks noChangeArrowheads="1"/>
          </p:cNvSpPr>
          <p:nvPr/>
        </p:nvSpPr>
        <p:spPr bwMode="auto">
          <a:xfrm>
            <a:off x="1042988" y="5241925"/>
            <a:ext cx="1260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solidFill>
                  <a:srgbClr val="003300"/>
                </a:solidFill>
                <a:latin typeface="Calibri" pitchFamily="34" charset="0"/>
              </a:rPr>
              <a:t>До 22 сентября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547813" y="3482975"/>
            <a:ext cx="1873250" cy="45085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400" b="1">
                <a:solidFill>
                  <a:srgbClr val="003300"/>
                </a:solidFill>
              </a:rPr>
              <a:t>ОИВ субъекта РФ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547813" y="4022725"/>
            <a:ext cx="1873250" cy="45085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400" b="1">
                <a:solidFill>
                  <a:srgbClr val="003300"/>
                </a:solidFill>
              </a:rPr>
              <a:t>ОМС</a:t>
            </a:r>
          </a:p>
        </p:txBody>
      </p:sp>
      <p:sp>
        <p:nvSpPr>
          <p:cNvPr id="98333" name="Line 29"/>
          <p:cNvSpPr>
            <a:spLocks noChangeShapeType="1"/>
          </p:cNvSpPr>
          <p:nvPr/>
        </p:nvSpPr>
        <p:spPr bwMode="auto">
          <a:xfrm flipV="1">
            <a:off x="900113" y="3716338"/>
            <a:ext cx="539750" cy="792162"/>
          </a:xfrm>
          <a:prstGeom prst="line">
            <a:avLst/>
          </a:prstGeom>
          <a:noFill/>
          <a:ln w="50800">
            <a:solidFill>
              <a:srgbClr val="4A7EBB"/>
            </a:solidFill>
            <a:round/>
            <a:headEnd/>
            <a:tailEnd type="triangl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98334" name="Line 30"/>
          <p:cNvSpPr>
            <a:spLocks noChangeShapeType="1"/>
          </p:cNvSpPr>
          <p:nvPr/>
        </p:nvSpPr>
        <p:spPr bwMode="auto">
          <a:xfrm flipV="1">
            <a:off x="792163" y="3141663"/>
            <a:ext cx="647700" cy="1366837"/>
          </a:xfrm>
          <a:prstGeom prst="line">
            <a:avLst/>
          </a:prstGeom>
          <a:noFill/>
          <a:ln w="50800">
            <a:solidFill>
              <a:srgbClr val="4A7EBB"/>
            </a:solidFill>
            <a:round/>
            <a:headEnd/>
            <a:tailEnd type="triangl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-8792" y="6453336"/>
            <a:ext cx="9161723" cy="404664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7542" y="6423719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4211960" y="1772816"/>
            <a:ext cx="4608512" cy="504056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innerShdw blurRad="114300">
              <a:prstClr val="black">
                <a:alpha val="5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дополнительных показателей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792" y="142852"/>
            <a:ext cx="9138462" cy="7858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4265" y="878498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601" y="161125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9592" y="260648"/>
            <a:ext cx="7643866" cy="780123"/>
          </a:xfrm>
          <a:prstGeom prst="rect">
            <a:avLst/>
          </a:prstGeom>
          <a:noFill/>
        </p:spPr>
        <p:txBody>
          <a:bodyPr wrap="square" lIns="59347" tIns="29673" rIns="59347" bIns="29673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Оценка эффективности деятельности органов местного самоуправления городских округов и муниципальных районов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563737" y="137296"/>
            <a:ext cx="23262" cy="79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5400" dist="6350" dir="10800000">
              <a:prstClr val="black">
                <a:alpha val="1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C:\ДФиБУ-2013\Презентации\Картинки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761" y="185384"/>
            <a:ext cx="652506" cy="684000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-8792" y="6215082"/>
            <a:ext cx="9161723" cy="6429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572528" y="300015"/>
            <a:ext cx="571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7542" y="6304027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07504" y="1142985"/>
            <a:ext cx="4104456" cy="557823"/>
          </a:xfrm>
          <a:prstGeom prst="rect">
            <a:avLst/>
          </a:prstGeom>
          <a:solidFill>
            <a:srgbClr val="004D9A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Указ Президента Российской Федерации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28 апреля 2008 г. № 607</a:t>
            </a: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5148064" y="1124744"/>
            <a:ext cx="2160240" cy="574675"/>
          </a:xfrm>
          <a:prstGeom prst="roundRect">
            <a:avLst/>
          </a:prstGeom>
          <a:solidFill>
            <a:srgbClr val="004D9A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ru-RU" sz="160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13 основных показателей</a:t>
            </a:r>
          </a:p>
        </p:txBody>
      </p:sp>
      <p:sp>
        <p:nvSpPr>
          <p:cNvPr id="38" name="Text Box 8"/>
          <p:cNvSpPr>
            <a:spLocks noChangeArrowheads="1"/>
          </p:cNvSpPr>
          <p:nvPr/>
        </p:nvSpPr>
        <p:spPr bwMode="auto">
          <a:xfrm>
            <a:off x="8388424" y="1772816"/>
            <a:ext cx="433833" cy="504056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innerShdw blurRad="114300">
              <a:prstClr val="black">
                <a:alpha val="5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4211960" y="2348880"/>
            <a:ext cx="4608512" cy="50440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innerShdw blurRad="114300">
              <a:prstClr val="black">
                <a:alpha val="5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мониторинга эффективности</a:t>
            </a: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4211960" y="2924944"/>
            <a:ext cx="4608512" cy="720774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innerShdw blurRad="114300">
              <a:prstClr val="black">
                <a:alpha val="5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Типовая форма доклада глав местных администраций о достигнутых значениях показателей</a:t>
            </a:r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3779912" y="3717032"/>
            <a:ext cx="5040560" cy="1296144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innerShdw blurRad="114300">
              <a:prstClr val="black">
                <a:alpha val="5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о выделении за счет бюджетных ассигнований из бюджета субъекта Российской Федерации грантов</a:t>
            </a:r>
          </a:p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рекомендуемых показателей, используемых для определения размера грантов</a:t>
            </a:r>
          </a:p>
        </p:txBody>
      </p:sp>
      <p:sp>
        <p:nvSpPr>
          <p:cNvPr id="48" name="Прямоугольник с двумя скругленными противолежащими углами 47"/>
          <p:cNvSpPr/>
          <p:nvPr/>
        </p:nvSpPr>
        <p:spPr>
          <a:xfrm>
            <a:off x="323528" y="1945161"/>
            <a:ext cx="2205883" cy="2967677"/>
          </a:xfrm>
          <a:prstGeom prst="round2DiagRect">
            <a:avLst/>
          </a:prstGeom>
          <a:solidFill>
            <a:srgbClr val="004D9A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17 декабря 2012 г. № 1317</a:t>
            </a:r>
          </a:p>
        </p:txBody>
      </p:sp>
      <p:cxnSp>
        <p:nvCxnSpPr>
          <p:cNvPr id="49" name="Прямая со стрелкой 48"/>
          <p:cNvCxnSpPr>
            <a:stCxn id="48" idx="0"/>
            <a:endCxn id="47" idx="1"/>
          </p:cNvCxnSpPr>
          <p:nvPr/>
        </p:nvCxnSpPr>
        <p:spPr>
          <a:xfrm flipV="1">
            <a:off x="2529411" y="2024844"/>
            <a:ext cx="1682549" cy="14041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48" idx="0"/>
            <a:endCxn id="41" idx="1"/>
          </p:cNvCxnSpPr>
          <p:nvPr/>
        </p:nvCxnSpPr>
        <p:spPr>
          <a:xfrm flipV="1">
            <a:off x="2529411" y="2601082"/>
            <a:ext cx="1682549" cy="82791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48" idx="0"/>
            <a:endCxn id="42" idx="1"/>
          </p:cNvCxnSpPr>
          <p:nvPr/>
        </p:nvCxnSpPr>
        <p:spPr>
          <a:xfrm flipV="1">
            <a:off x="2529411" y="3285331"/>
            <a:ext cx="1682549" cy="14366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179512" y="5157192"/>
            <a:ext cx="8964488" cy="1008112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innerShdw blurRad="114300">
              <a:prstClr val="black">
                <a:alpha val="5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   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и      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населением эффективности деятельности руководителей органов местного самоуправления, унитарных предприятий и учреждений, отдельных акционерных обществ, осуществляющих оказание услуг населению муниципальных образований*</a:t>
            </a:r>
          </a:p>
        </p:txBody>
      </p:sp>
      <p:cxnSp>
        <p:nvCxnSpPr>
          <p:cNvPr id="61" name="Прямая со стрелкой 60"/>
          <p:cNvCxnSpPr>
            <a:stCxn id="48" idx="0"/>
            <a:endCxn id="45" idx="1"/>
          </p:cNvCxnSpPr>
          <p:nvPr/>
        </p:nvCxnSpPr>
        <p:spPr>
          <a:xfrm>
            <a:off x="2529411" y="3429000"/>
            <a:ext cx="1250501" cy="93610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Box 8"/>
          <p:cNvSpPr>
            <a:spLocks noChangeArrowheads="1"/>
          </p:cNvSpPr>
          <p:nvPr/>
        </p:nvSpPr>
        <p:spPr bwMode="auto">
          <a:xfrm>
            <a:off x="7416824" y="5157192"/>
            <a:ext cx="1727176" cy="28803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innerShdw blurRad="114300">
              <a:prstClr val="black">
                <a:alpha val="5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 января 2014 г.</a:t>
            </a:r>
          </a:p>
        </p:txBody>
      </p:sp>
      <p:cxnSp>
        <p:nvCxnSpPr>
          <p:cNvPr id="67" name="Прямая со стрелкой 66"/>
          <p:cNvCxnSpPr>
            <a:stCxn id="48" idx="0"/>
          </p:cNvCxnSpPr>
          <p:nvPr/>
        </p:nvCxnSpPr>
        <p:spPr>
          <a:xfrm>
            <a:off x="2529411" y="3429000"/>
            <a:ext cx="818453" cy="172819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stCxn id="19" idx="3"/>
            <a:endCxn id="25" idx="1"/>
          </p:cNvCxnSpPr>
          <p:nvPr/>
        </p:nvCxnSpPr>
        <p:spPr>
          <a:xfrm flipV="1">
            <a:off x="4211960" y="1412082"/>
            <a:ext cx="936104" cy="981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Скругленный прямоугольник 8"/>
          <p:cNvSpPr>
            <a:spLocks noChangeArrowheads="1"/>
          </p:cNvSpPr>
          <p:nvPr/>
        </p:nvSpPr>
        <p:spPr bwMode="auto">
          <a:xfrm>
            <a:off x="4499992" y="6237312"/>
            <a:ext cx="4608512" cy="333375"/>
          </a:xfrm>
          <a:prstGeom prst="roundRect">
            <a:avLst>
              <a:gd name="adj" fmla="val 19523"/>
            </a:avLst>
          </a:prstGeom>
          <a:solidFill>
            <a:schemeClr val="bg1"/>
          </a:solidFill>
          <a:ln w="9525" algn="ctr">
            <a:solidFill>
              <a:srgbClr val="46AAC5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just"/>
            <a:r>
              <a:rPr lang="ru-RU" sz="12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*Введены во исполнение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Указа </a:t>
            </a:r>
            <a:r>
              <a:rPr lang="ru-RU" sz="12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Президента Российской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Федерации</a:t>
            </a:r>
            <a:endParaRPr lang="en-US" sz="12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12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7 мая 2012 г. № 601 (</a:t>
            </a:r>
            <a:r>
              <a:rPr lang="ru-RU" sz="12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12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«и» п. 2)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8792" y="142852"/>
            <a:ext cx="9138462" cy="7858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4265" y="878498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601" y="161125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9592" y="411171"/>
            <a:ext cx="7643866" cy="281525"/>
          </a:xfrm>
          <a:prstGeom prst="rect">
            <a:avLst/>
          </a:prstGeom>
          <a:noFill/>
        </p:spPr>
        <p:txBody>
          <a:bodyPr wrap="square" lIns="59347" tIns="29673" rIns="59347" bIns="29673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Изменение оценки эффективности деятельности органов МСУ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563737" y="137296"/>
            <a:ext cx="23262" cy="79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5400" dist="6350" dir="10800000">
              <a:prstClr val="black">
                <a:alpha val="1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C:\ДФиБУ-2013\Презентации\Картинки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761" y="185384"/>
            <a:ext cx="652506" cy="684000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-8792" y="6215082"/>
            <a:ext cx="9161723" cy="6429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572528" y="300015"/>
            <a:ext cx="571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7542" y="6304027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5496" y="1124744"/>
            <a:ext cx="4536504" cy="71096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innerShdw blurRad="114300">
              <a:prstClr val="black">
                <a:alpha val="5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Показатели, утвержденные Указом Президента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от 28 апреля 2008 г. N 607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716016" y="1124744"/>
            <a:ext cx="4392488" cy="71096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innerShdw blurRad="114300">
              <a:prstClr val="black">
                <a:alpha val="5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для оценки эффективности МСУ</a:t>
            </a:r>
          </a:p>
        </p:txBody>
      </p:sp>
      <p:sp>
        <p:nvSpPr>
          <p:cNvPr id="36" name="Пятиугольник 35"/>
          <p:cNvSpPr/>
          <p:nvPr/>
        </p:nvSpPr>
        <p:spPr>
          <a:xfrm rot="5400000">
            <a:off x="1115868" y="836964"/>
            <a:ext cx="2376264" cy="4536000"/>
          </a:xfrm>
          <a:prstGeom prst="homePlate">
            <a:avLst>
              <a:gd name="adj" fmla="val 16931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2225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85725"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для оценки эффективности деятельности органов местного самоуправления городских округов и муниципальных районов </a:t>
            </a:r>
          </a:p>
          <a:p>
            <a:pPr marL="85725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 показателя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07504" y="4365104"/>
            <a:ext cx="4392488" cy="64807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innerShdw blurRad="114300">
              <a:prstClr val="black">
                <a:alpha val="5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 показателей</a:t>
            </a:r>
          </a:p>
        </p:txBody>
      </p:sp>
      <p:sp>
        <p:nvSpPr>
          <p:cNvPr id="39" name="Пятиугольник 38"/>
          <p:cNvSpPr/>
          <p:nvPr/>
        </p:nvSpPr>
        <p:spPr>
          <a:xfrm rot="5400000">
            <a:off x="5724128" y="908720"/>
            <a:ext cx="2376264" cy="4392488"/>
          </a:xfrm>
          <a:prstGeom prst="homePlate">
            <a:avLst>
              <a:gd name="adj" fmla="val 16931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2225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85725"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утвержденные</a:t>
            </a:r>
          </a:p>
          <a:p>
            <a:pPr marL="85725"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распоряжением Правительства</a:t>
            </a:r>
          </a:p>
          <a:p>
            <a:pPr marL="85725"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</a:p>
          <a:p>
            <a:pPr marL="85725"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11 сентября 2008 г. N 1313-р</a:t>
            </a:r>
          </a:p>
          <a:p>
            <a:pPr marL="85725"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110 показателей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716016" y="4365104"/>
            <a:ext cx="4392488" cy="64807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innerShdw blurRad="114300">
              <a:prstClr val="black">
                <a:alpha val="5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 показателей</a:t>
            </a:r>
          </a:p>
        </p:txBody>
      </p:sp>
      <p:sp>
        <p:nvSpPr>
          <p:cNvPr id="43" name="AutoShape 11"/>
          <p:cNvSpPr>
            <a:spLocks noChangeArrowheads="1"/>
          </p:cNvSpPr>
          <p:nvPr/>
        </p:nvSpPr>
        <p:spPr bwMode="auto">
          <a:xfrm>
            <a:off x="107504" y="5517232"/>
            <a:ext cx="504056" cy="503907"/>
          </a:xfrm>
          <a:prstGeom prst="plus">
            <a:avLst>
              <a:gd name="adj" fmla="val 42454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55576" y="5157192"/>
            <a:ext cx="8280920" cy="10081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innerShdw blurRad="114300">
              <a:prstClr val="black">
                <a:alpha val="5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населением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эффективности деятельности руководителей органов местного самоуправления, унитарных предприятий и учреждений, действующих на региональном и муниципальном уровнях, акционерных обществ, контрольный пакет акций которых находится в собственности субъектов Российской Федерации или в муниципальной собственности, осуществляющих оказание услуг населению муниципальных образований, а также применения результатов указанной оценки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8792" y="142852"/>
            <a:ext cx="9138462" cy="7858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4265" y="878498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0601" y="161125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99592" y="355772"/>
            <a:ext cx="7710274" cy="336924"/>
          </a:xfrm>
          <a:prstGeom prst="rect">
            <a:avLst/>
          </a:prstGeom>
          <a:noFill/>
        </p:spPr>
        <p:txBody>
          <a:bodyPr wrap="square" lIns="59347" tIns="29673" rIns="59347" bIns="29673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Структура показателей оценки эффективности органов МСУ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563737" y="137296"/>
            <a:ext cx="23262" cy="79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5400" dist="6350" dir="10800000">
              <a:prstClr val="black">
                <a:alpha val="1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572528" y="300015"/>
            <a:ext cx="571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Picture 2" descr="C:\ДФиБУ-2013\Презентации\Картинки\fla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761" y="185384"/>
            <a:ext cx="652506" cy="684000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-8792" y="6215082"/>
            <a:ext cx="9161723" cy="6429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7542" y="6304027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232318" y="1701825"/>
            <a:ext cx="863600" cy="4318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03300"/>
                </a:solidFill>
                <a:latin typeface="+mj-lt"/>
              </a:rPr>
              <a:t>8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5232318" y="2206650"/>
            <a:ext cx="863600" cy="4318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03300"/>
                </a:solidFill>
                <a:latin typeface="+mj-lt"/>
              </a:rPr>
              <a:t>3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5232318" y="2709888"/>
            <a:ext cx="863600" cy="4318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03300"/>
                </a:solidFill>
                <a:latin typeface="+mj-lt"/>
              </a:rPr>
              <a:t>8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5232318" y="3214713"/>
            <a:ext cx="863600" cy="4318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03300"/>
                </a:solidFill>
                <a:latin typeface="+mj-lt"/>
              </a:rPr>
              <a:t>3</a:t>
            </a: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5029554" y="949284"/>
            <a:ext cx="1300602" cy="535500"/>
          </a:xfrm>
          <a:prstGeom prst="roundRect">
            <a:avLst>
              <a:gd name="adj" fmla="val 14911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300" b="1" dirty="0">
                <a:solidFill>
                  <a:schemeClr val="bg1"/>
                </a:solidFill>
                <a:latin typeface="+mj-lt"/>
              </a:rPr>
              <a:t>Количество</a:t>
            </a:r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6674320" y="947971"/>
            <a:ext cx="2074144" cy="536813"/>
          </a:xfrm>
          <a:prstGeom prst="roundRect">
            <a:avLst>
              <a:gd name="adj" fmla="val 13206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400" b="1" dirty="0">
                <a:solidFill>
                  <a:schemeClr val="bg1"/>
                </a:solidFill>
                <a:latin typeface="+mj-lt"/>
              </a:rPr>
              <a:t>Источники информации</a:t>
            </a:r>
          </a:p>
        </p:txBody>
      </p:sp>
      <p:graphicFrame>
        <p:nvGraphicFramePr>
          <p:cNvPr id="24" name="Object 58"/>
          <p:cNvGraphicFramePr>
            <a:graphicFrameLocks noChangeAspect="1"/>
          </p:cNvGraphicFramePr>
          <p:nvPr/>
        </p:nvGraphicFramePr>
        <p:xfrm>
          <a:off x="6068033" y="1556792"/>
          <a:ext cx="2968463" cy="4680520"/>
        </p:xfrm>
        <a:graphic>
          <a:graphicData uri="http://schemas.openxmlformats.org/presentationml/2006/ole">
            <p:oleObj spid="_x0000_s36866" name="Диаграмма" r:id="rId4" imgW="5876925" imgH="9239250" progId="MSGraph.Chart.8">
              <p:embed followColorScheme="full"/>
            </p:oleObj>
          </a:graphicData>
        </a:graphic>
      </p:graphicFrame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897632" y="1700237"/>
            <a:ext cx="3671887" cy="433388"/>
          </a:xfrm>
          <a:prstGeom prst="roundRect">
            <a:avLst>
              <a:gd name="adj" fmla="val 1318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03300"/>
                </a:solidFill>
                <a:latin typeface="+mj-lt"/>
              </a:rPr>
              <a:t>Экономическое развитие</a:t>
            </a: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117146" y="2233036"/>
            <a:ext cx="698056" cy="34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 anchor="ctr"/>
          <a:lstStyle/>
          <a:p>
            <a:pPr algn="ctr" defTabSz="801688"/>
            <a:r>
              <a:rPr lang="en-US" b="1">
                <a:solidFill>
                  <a:srgbClr val="FFFFFF"/>
                </a:solidFill>
                <a:latin typeface="+mj-lt"/>
              </a:rPr>
              <a:t>II</a:t>
            </a:r>
            <a:endParaRPr lang="ru-RU" b="1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899219" y="2205062"/>
            <a:ext cx="3671888" cy="433388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03300"/>
                </a:solidFill>
                <a:latin typeface="+mj-lt"/>
              </a:rPr>
              <a:t>Дошкольное образование</a:t>
            </a: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899219" y="2708300"/>
            <a:ext cx="3671888" cy="433387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solidFill>
                  <a:srgbClr val="003300"/>
                </a:solidFill>
                <a:latin typeface="+mj-lt"/>
              </a:rPr>
              <a:t>Общее и дополнительное образование</a:t>
            </a: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900113" y="3212306"/>
            <a:ext cx="3671887" cy="433388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03300"/>
                </a:solidFill>
                <a:latin typeface="+mj-lt"/>
              </a:rPr>
              <a:t>Культура</a:t>
            </a:r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899219" y="3716362"/>
            <a:ext cx="3671888" cy="433388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03300"/>
                </a:solidFill>
                <a:latin typeface="+mj-lt"/>
              </a:rPr>
              <a:t>Физическая культура и спорт</a:t>
            </a:r>
            <a:r>
              <a:rPr lang="ru-RU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899219" y="4219600"/>
            <a:ext cx="3671888" cy="433387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solidFill>
                  <a:srgbClr val="003300"/>
                </a:solidFill>
                <a:latin typeface="+mj-lt"/>
              </a:rPr>
              <a:t>Жилищное строительство и обеспечение граждан жильем </a:t>
            </a:r>
          </a:p>
        </p:txBody>
      </p:sp>
      <p:sp>
        <p:nvSpPr>
          <p:cNvPr id="66" name="Text Box 8"/>
          <p:cNvSpPr txBox="1">
            <a:spLocks noChangeArrowheads="1"/>
          </p:cNvSpPr>
          <p:nvPr/>
        </p:nvSpPr>
        <p:spPr bwMode="auto">
          <a:xfrm>
            <a:off x="897632" y="4724425"/>
            <a:ext cx="3671887" cy="433387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03300"/>
                </a:solidFill>
                <a:latin typeface="+mj-lt"/>
              </a:rPr>
              <a:t>Жилищно-коммунальное хозяйство</a:t>
            </a:r>
            <a:r>
              <a:rPr lang="ru-RU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899219" y="5229250"/>
            <a:ext cx="3671888" cy="433387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03300"/>
                </a:solidFill>
                <a:latin typeface="+mj-lt"/>
              </a:rPr>
              <a:t>Организация муниципального управления</a:t>
            </a:r>
          </a:p>
        </p:txBody>
      </p:sp>
      <p:sp>
        <p:nvSpPr>
          <p:cNvPr id="71" name="Text Box 8"/>
          <p:cNvSpPr txBox="1">
            <a:spLocks noChangeArrowheads="1"/>
          </p:cNvSpPr>
          <p:nvPr/>
        </p:nvSpPr>
        <p:spPr bwMode="auto">
          <a:xfrm>
            <a:off x="5229837" y="3717950"/>
            <a:ext cx="863600" cy="4318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03300"/>
                </a:solidFill>
                <a:latin typeface="+mj-lt"/>
              </a:rPr>
              <a:t>1</a:t>
            </a:r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5230333" y="4221088"/>
            <a:ext cx="863600" cy="4318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03300"/>
                </a:solidFill>
                <a:latin typeface="+mj-lt"/>
              </a:rPr>
              <a:t>3</a:t>
            </a:r>
          </a:p>
        </p:txBody>
      </p:sp>
      <p:sp>
        <p:nvSpPr>
          <p:cNvPr id="73" name="Text Box 8"/>
          <p:cNvSpPr txBox="1">
            <a:spLocks noChangeArrowheads="1"/>
          </p:cNvSpPr>
          <p:nvPr/>
        </p:nvSpPr>
        <p:spPr bwMode="auto">
          <a:xfrm>
            <a:off x="5229837" y="4724425"/>
            <a:ext cx="863600" cy="4318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03300"/>
                </a:solidFill>
                <a:latin typeface="+mj-lt"/>
              </a:rPr>
              <a:t>4</a:t>
            </a:r>
          </a:p>
        </p:txBody>
      </p:sp>
      <p:sp>
        <p:nvSpPr>
          <p:cNvPr id="74" name="Text Box 8"/>
          <p:cNvSpPr txBox="1">
            <a:spLocks noChangeArrowheads="1"/>
          </p:cNvSpPr>
          <p:nvPr/>
        </p:nvSpPr>
        <p:spPr bwMode="auto">
          <a:xfrm>
            <a:off x="5229837" y="5229250"/>
            <a:ext cx="863600" cy="4318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03300"/>
                </a:solidFill>
                <a:latin typeface="+mj-lt"/>
              </a:rPr>
              <a:t>8</a:t>
            </a:r>
          </a:p>
        </p:txBody>
      </p:sp>
      <p:sp>
        <p:nvSpPr>
          <p:cNvPr id="75" name="AutoShape 3"/>
          <p:cNvSpPr>
            <a:spLocks noChangeArrowheads="1"/>
          </p:cNvSpPr>
          <p:nvPr/>
        </p:nvSpPr>
        <p:spPr bwMode="auto">
          <a:xfrm>
            <a:off x="467544" y="949284"/>
            <a:ext cx="4010321" cy="535500"/>
          </a:xfrm>
          <a:prstGeom prst="roundRect">
            <a:avLst>
              <a:gd name="adj" fmla="val 1778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300" b="1" dirty="0">
                <a:solidFill>
                  <a:schemeClr val="bg1"/>
                </a:solidFill>
                <a:latin typeface="+mj-lt"/>
              </a:rPr>
              <a:t>Структура</a:t>
            </a:r>
          </a:p>
        </p:txBody>
      </p:sp>
      <p:sp>
        <p:nvSpPr>
          <p:cNvPr id="79" name="Text Box 8"/>
          <p:cNvSpPr txBox="1">
            <a:spLocks noChangeArrowheads="1"/>
          </p:cNvSpPr>
          <p:nvPr/>
        </p:nvSpPr>
        <p:spPr bwMode="auto">
          <a:xfrm>
            <a:off x="897632" y="5732487"/>
            <a:ext cx="3671887" cy="433388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03300"/>
                </a:solidFill>
                <a:latin typeface="+mj-lt"/>
              </a:rPr>
              <a:t>Энергосбережение и повышение энергетической эффективности</a:t>
            </a:r>
          </a:p>
        </p:txBody>
      </p:sp>
      <p:sp>
        <p:nvSpPr>
          <p:cNvPr id="80" name="Text Box 8"/>
          <p:cNvSpPr txBox="1">
            <a:spLocks noChangeArrowheads="1"/>
          </p:cNvSpPr>
          <p:nvPr/>
        </p:nvSpPr>
        <p:spPr bwMode="auto">
          <a:xfrm>
            <a:off x="5228249" y="5732487"/>
            <a:ext cx="863600" cy="4318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003300"/>
                </a:solidFill>
                <a:latin typeface="+mj-lt"/>
              </a:rPr>
              <a:t>2</a:t>
            </a:r>
            <a:endParaRPr lang="ru-RU" sz="1400" b="1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01" name="Полилиния 100"/>
          <p:cNvSpPr/>
          <p:nvPr/>
        </p:nvSpPr>
        <p:spPr bwMode="auto">
          <a:xfrm rot="16200000">
            <a:off x="4803305" y="3233998"/>
            <a:ext cx="275354" cy="390004"/>
          </a:xfrm>
          <a:custGeom>
            <a:avLst/>
            <a:gdLst>
              <a:gd name="connsiteX0" fmla="*/ 0 w 1940776"/>
              <a:gd name="connsiteY0" fmla="*/ 0 h 1285695"/>
              <a:gd name="connsiteX1" fmla="*/ 1297929 w 1940776"/>
              <a:gd name="connsiteY1" fmla="*/ 0 h 1285695"/>
              <a:gd name="connsiteX2" fmla="*/ 1940776 w 1940776"/>
              <a:gd name="connsiteY2" fmla="*/ 642848 h 1285695"/>
              <a:gd name="connsiteX3" fmla="*/ 1297929 w 1940776"/>
              <a:gd name="connsiteY3" fmla="*/ 1285695 h 1285695"/>
              <a:gd name="connsiteX4" fmla="*/ 0 w 1940776"/>
              <a:gd name="connsiteY4" fmla="*/ 1285695 h 1285695"/>
              <a:gd name="connsiteX5" fmla="*/ 642848 w 1940776"/>
              <a:gd name="connsiteY5" fmla="*/ 642848 h 1285695"/>
              <a:gd name="connsiteX6" fmla="*/ 0 w 1940776"/>
              <a:gd name="connsiteY6" fmla="*/ 0 h 128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0776" h="1285695">
                <a:moveTo>
                  <a:pt x="1940775" y="0"/>
                </a:moveTo>
                <a:lnTo>
                  <a:pt x="1940775" y="859832"/>
                </a:lnTo>
                <a:lnTo>
                  <a:pt x="970387" y="1285695"/>
                </a:lnTo>
                <a:lnTo>
                  <a:pt x="1" y="859832"/>
                </a:lnTo>
                <a:lnTo>
                  <a:pt x="1" y="0"/>
                </a:lnTo>
                <a:lnTo>
                  <a:pt x="970387" y="425864"/>
                </a:lnTo>
                <a:lnTo>
                  <a:pt x="1940775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306246"/>
              <a:satOff val="-4392"/>
              <a:lumOff val="25615"/>
              <a:alphaOff val="0"/>
            </a:schemeClr>
          </a:lnRef>
          <a:fillRef idx="1">
            <a:schemeClr val="accent1">
              <a:shade val="80000"/>
              <a:hueOff val="306246"/>
              <a:satOff val="-4392"/>
              <a:lumOff val="25615"/>
              <a:alphaOff val="0"/>
            </a:schemeClr>
          </a:fillRef>
          <a:effectRef idx="0">
            <a:schemeClr val="accent1">
              <a:shade val="80000"/>
              <a:hueOff val="306246"/>
              <a:satOff val="-4392"/>
              <a:lumOff val="25615"/>
              <a:alphaOff val="0"/>
            </a:schemeClr>
          </a:effectRef>
          <a:fontRef idx="minor">
            <a:schemeClr val="lt1"/>
          </a:fontRef>
        </p:style>
        <p:txBody>
          <a:bodyPr lIns="10796" tIns="653644" rIns="10795" bIns="653642" spcCol="1270" anchor="ctr"/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02" name="Полилиния 101"/>
          <p:cNvSpPr/>
          <p:nvPr/>
        </p:nvSpPr>
        <p:spPr bwMode="auto">
          <a:xfrm rot="16200000">
            <a:off x="4773341" y="1715491"/>
            <a:ext cx="275354" cy="390004"/>
          </a:xfrm>
          <a:custGeom>
            <a:avLst/>
            <a:gdLst>
              <a:gd name="connsiteX0" fmla="*/ 0 w 1940776"/>
              <a:gd name="connsiteY0" fmla="*/ 0 h 1285695"/>
              <a:gd name="connsiteX1" fmla="*/ 1297929 w 1940776"/>
              <a:gd name="connsiteY1" fmla="*/ 0 h 1285695"/>
              <a:gd name="connsiteX2" fmla="*/ 1940776 w 1940776"/>
              <a:gd name="connsiteY2" fmla="*/ 642848 h 1285695"/>
              <a:gd name="connsiteX3" fmla="*/ 1297929 w 1940776"/>
              <a:gd name="connsiteY3" fmla="*/ 1285695 h 1285695"/>
              <a:gd name="connsiteX4" fmla="*/ 0 w 1940776"/>
              <a:gd name="connsiteY4" fmla="*/ 1285695 h 1285695"/>
              <a:gd name="connsiteX5" fmla="*/ 642848 w 1940776"/>
              <a:gd name="connsiteY5" fmla="*/ 642848 h 1285695"/>
              <a:gd name="connsiteX6" fmla="*/ 0 w 1940776"/>
              <a:gd name="connsiteY6" fmla="*/ 0 h 128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0776" h="1285695">
                <a:moveTo>
                  <a:pt x="1940775" y="0"/>
                </a:moveTo>
                <a:lnTo>
                  <a:pt x="1940775" y="859832"/>
                </a:lnTo>
                <a:lnTo>
                  <a:pt x="970387" y="1285695"/>
                </a:lnTo>
                <a:lnTo>
                  <a:pt x="1" y="859832"/>
                </a:lnTo>
                <a:lnTo>
                  <a:pt x="1" y="0"/>
                </a:lnTo>
                <a:lnTo>
                  <a:pt x="970387" y="425864"/>
                </a:lnTo>
                <a:lnTo>
                  <a:pt x="1940775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306246"/>
              <a:satOff val="-4392"/>
              <a:lumOff val="25615"/>
              <a:alphaOff val="0"/>
            </a:schemeClr>
          </a:lnRef>
          <a:fillRef idx="1">
            <a:schemeClr val="accent1">
              <a:shade val="80000"/>
              <a:hueOff val="306246"/>
              <a:satOff val="-4392"/>
              <a:lumOff val="25615"/>
              <a:alphaOff val="0"/>
            </a:schemeClr>
          </a:fillRef>
          <a:effectRef idx="0">
            <a:schemeClr val="accent1">
              <a:shade val="80000"/>
              <a:hueOff val="306246"/>
              <a:satOff val="-4392"/>
              <a:lumOff val="25615"/>
              <a:alphaOff val="0"/>
            </a:schemeClr>
          </a:effectRef>
          <a:fontRef idx="minor">
            <a:schemeClr val="lt1"/>
          </a:fontRef>
        </p:style>
        <p:txBody>
          <a:bodyPr lIns="10796" tIns="653644" rIns="10795" bIns="653642" spcCol="1270" anchor="ctr"/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03" name="Полилиния 102"/>
          <p:cNvSpPr/>
          <p:nvPr/>
        </p:nvSpPr>
        <p:spPr bwMode="auto">
          <a:xfrm rot="16200000">
            <a:off x="4773341" y="2219547"/>
            <a:ext cx="275354" cy="390004"/>
          </a:xfrm>
          <a:custGeom>
            <a:avLst/>
            <a:gdLst>
              <a:gd name="connsiteX0" fmla="*/ 0 w 1940776"/>
              <a:gd name="connsiteY0" fmla="*/ 0 h 1285695"/>
              <a:gd name="connsiteX1" fmla="*/ 1297929 w 1940776"/>
              <a:gd name="connsiteY1" fmla="*/ 0 h 1285695"/>
              <a:gd name="connsiteX2" fmla="*/ 1940776 w 1940776"/>
              <a:gd name="connsiteY2" fmla="*/ 642848 h 1285695"/>
              <a:gd name="connsiteX3" fmla="*/ 1297929 w 1940776"/>
              <a:gd name="connsiteY3" fmla="*/ 1285695 h 1285695"/>
              <a:gd name="connsiteX4" fmla="*/ 0 w 1940776"/>
              <a:gd name="connsiteY4" fmla="*/ 1285695 h 1285695"/>
              <a:gd name="connsiteX5" fmla="*/ 642848 w 1940776"/>
              <a:gd name="connsiteY5" fmla="*/ 642848 h 1285695"/>
              <a:gd name="connsiteX6" fmla="*/ 0 w 1940776"/>
              <a:gd name="connsiteY6" fmla="*/ 0 h 128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0776" h="1285695">
                <a:moveTo>
                  <a:pt x="1940775" y="0"/>
                </a:moveTo>
                <a:lnTo>
                  <a:pt x="1940775" y="859832"/>
                </a:lnTo>
                <a:lnTo>
                  <a:pt x="970387" y="1285695"/>
                </a:lnTo>
                <a:lnTo>
                  <a:pt x="1" y="859832"/>
                </a:lnTo>
                <a:lnTo>
                  <a:pt x="1" y="0"/>
                </a:lnTo>
                <a:lnTo>
                  <a:pt x="970387" y="425864"/>
                </a:lnTo>
                <a:lnTo>
                  <a:pt x="1940775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306246"/>
              <a:satOff val="-4392"/>
              <a:lumOff val="25615"/>
              <a:alphaOff val="0"/>
            </a:schemeClr>
          </a:lnRef>
          <a:fillRef idx="1">
            <a:schemeClr val="accent1">
              <a:shade val="80000"/>
              <a:hueOff val="306246"/>
              <a:satOff val="-4392"/>
              <a:lumOff val="25615"/>
              <a:alphaOff val="0"/>
            </a:schemeClr>
          </a:fillRef>
          <a:effectRef idx="0">
            <a:schemeClr val="accent1">
              <a:shade val="80000"/>
              <a:hueOff val="306246"/>
              <a:satOff val="-4392"/>
              <a:lumOff val="25615"/>
              <a:alphaOff val="0"/>
            </a:schemeClr>
          </a:effectRef>
          <a:fontRef idx="minor">
            <a:schemeClr val="lt1"/>
          </a:fontRef>
        </p:style>
        <p:txBody>
          <a:bodyPr lIns="10796" tIns="653644" rIns="10795" bIns="653642" spcCol="1270" anchor="ctr"/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04" name="Полилиния 103"/>
          <p:cNvSpPr/>
          <p:nvPr/>
        </p:nvSpPr>
        <p:spPr bwMode="auto">
          <a:xfrm rot="16200000">
            <a:off x="4773341" y="2723603"/>
            <a:ext cx="275354" cy="390004"/>
          </a:xfrm>
          <a:custGeom>
            <a:avLst/>
            <a:gdLst>
              <a:gd name="connsiteX0" fmla="*/ 0 w 1940776"/>
              <a:gd name="connsiteY0" fmla="*/ 0 h 1285695"/>
              <a:gd name="connsiteX1" fmla="*/ 1297929 w 1940776"/>
              <a:gd name="connsiteY1" fmla="*/ 0 h 1285695"/>
              <a:gd name="connsiteX2" fmla="*/ 1940776 w 1940776"/>
              <a:gd name="connsiteY2" fmla="*/ 642848 h 1285695"/>
              <a:gd name="connsiteX3" fmla="*/ 1297929 w 1940776"/>
              <a:gd name="connsiteY3" fmla="*/ 1285695 h 1285695"/>
              <a:gd name="connsiteX4" fmla="*/ 0 w 1940776"/>
              <a:gd name="connsiteY4" fmla="*/ 1285695 h 1285695"/>
              <a:gd name="connsiteX5" fmla="*/ 642848 w 1940776"/>
              <a:gd name="connsiteY5" fmla="*/ 642848 h 1285695"/>
              <a:gd name="connsiteX6" fmla="*/ 0 w 1940776"/>
              <a:gd name="connsiteY6" fmla="*/ 0 h 128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0776" h="1285695">
                <a:moveTo>
                  <a:pt x="1940775" y="0"/>
                </a:moveTo>
                <a:lnTo>
                  <a:pt x="1940775" y="859832"/>
                </a:lnTo>
                <a:lnTo>
                  <a:pt x="970387" y="1285695"/>
                </a:lnTo>
                <a:lnTo>
                  <a:pt x="1" y="859832"/>
                </a:lnTo>
                <a:lnTo>
                  <a:pt x="1" y="0"/>
                </a:lnTo>
                <a:lnTo>
                  <a:pt x="970387" y="425864"/>
                </a:lnTo>
                <a:lnTo>
                  <a:pt x="1940775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306246"/>
              <a:satOff val="-4392"/>
              <a:lumOff val="25615"/>
              <a:alphaOff val="0"/>
            </a:schemeClr>
          </a:lnRef>
          <a:fillRef idx="1">
            <a:schemeClr val="accent1">
              <a:shade val="80000"/>
              <a:hueOff val="306246"/>
              <a:satOff val="-4392"/>
              <a:lumOff val="25615"/>
              <a:alphaOff val="0"/>
            </a:schemeClr>
          </a:fillRef>
          <a:effectRef idx="0">
            <a:schemeClr val="accent1">
              <a:shade val="80000"/>
              <a:hueOff val="306246"/>
              <a:satOff val="-4392"/>
              <a:lumOff val="25615"/>
              <a:alphaOff val="0"/>
            </a:schemeClr>
          </a:effectRef>
          <a:fontRef idx="minor">
            <a:schemeClr val="lt1"/>
          </a:fontRef>
        </p:style>
        <p:txBody>
          <a:bodyPr lIns="10796" tIns="653644" rIns="10795" bIns="653642" spcCol="1270" anchor="ctr"/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05" name="Полилиния 104"/>
          <p:cNvSpPr/>
          <p:nvPr/>
        </p:nvSpPr>
        <p:spPr bwMode="auto">
          <a:xfrm rot="16200000">
            <a:off x="4773341" y="3731715"/>
            <a:ext cx="275354" cy="390004"/>
          </a:xfrm>
          <a:custGeom>
            <a:avLst/>
            <a:gdLst>
              <a:gd name="connsiteX0" fmla="*/ 0 w 1940776"/>
              <a:gd name="connsiteY0" fmla="*/ 0 h 1285695"/>
              <a:gd name="connsiteX1" fmla="*/ 1297929 w 1940776"/>
              <a:gd name="connsiteY1" fmla="*/ 0 h 1285695"/>
              <a:gd name="connsiteX2" fmla="*/ 1940776 w 1940776"/>
              <a:gd name="connsiteY2" fmla="*/ 642848 h 1285695"/>
              <a:gd name="connsiteX3" fmla="*/ 1297929 w 1940776"/>
              <a:gd name="connsiteY3" fmla="*/ 1285695 h 1285695"/>
              <a:gd name="connsiteX4" fmla="*/ 0 w 1940776"/>
              <a:gd name="connsiteY4" fmla="*/ 1285695 h 1285695"/>
              <a:gd name="connsiteX5" fmla="*/ 642848 w 1940776"/>
              <a:gd name="connsiteY5" fmla="*/ 642848 h 1285695"/>
              <a:gd name="connsiteX6" fmla="*/ 0 w 1940776"/>
              <a:gd name="connsiteY6" fmla="*/ 0 h 128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0776" h="1285695">
                <a:moveTo>
                  <a:pt x="1940775" y="0"/>
                </a:moveTo>
                <a:lnTo>
                  <a:pt x="1940775" y="859832"/>
                </a:lnTo>
                <a:lnTo>
                  <a:pt x="970387" y="1285695"/>
                </a:lnTo>
                <a:lnTo>
                  <a:pt x="1" y="859832"/>
                </a:lnTo>
                <a:lnTo>
                  <a:pt x="1" y="0"/>
                </a:lnTo>
                <a:lnTo>
                  <a:pt x="970387" y="425864"/>
                </a:lnTo>
                <a:lnTo>
                  <a:pt x="1940775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306246"/>
              <a:satOff val="-4392"/>
              <a:lumOff val="25615"/>
              <a:alphaOff val="0"/>
            </a:schemeClr>
          </a:lnRef>
          <a:fillRef idx="1">
            <a:schemeClr val="accent1">
              <a:shade val="80000"/>
              <a:hueOff val="306246"/>
              <a:satOff val="-4392"/>
              <a:lumOff val="25615"/>
              <a:alphaOff val="0"/>
            </a:schemeClr>
          </a:fillRef>
          <a:effectRef idx="0">
            <a:schemeClr val="accent1">
              <a:shade val="80000"/>
              <a:hueOff val="306246"/>
              <a:satOff val="-4392"/>
              <a:lumOff val="25615"/>
              <a:alphaOff val="0"/>
            </a:schemeClr>
          </a:effectRef>
          <a:fontRef idx="minor">
            <a:schemeClr val="lt1"/>
          </a:fontRef>
        </p:style>
        <p:txBody>
          <a:bodyPr lIns="10796" tIns="653644" rIns="10795" bIns="653642" spcCol="1270" anchor="ctr"/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06" name="Полилиния 105"/>
          <p:cNvSpPr/>
          <p:nvPr/>
        </p:nvSpPr>
        <p:spPr bwMode="auto">
          <a:xfrm rot="16200000">
            <a:off x="4773341" y="4235771"/>
            <a:ext cx="275354" cy="390004"/>
          </a:xfrm>
          <a:custGeom>
            <a:avLst/>
            <a:gdLst>
              <a:gd name="connsiteX0" fmla="*/ 0 w 1940776"/>
              <a:gd name="connsiteY0" fmla="*/ 0 h 1285695"/>
              <a:gd name="connsiteX1" fmla="*/ 1297929 w 1940776"/>
              <a:gd name="connsiteY1" fmla="*/ 0 h 1285695"/>
              <a:gd name="connsiteX2" fmla="*/ 1940776 w 1940776"/>
              <a:gd name="connsiteY2" fmla="*/ 642848 h 1285695"/>
              <a:gd name="connsiteX3" fmla="*/ 1297929 w 1940776"/>
              <a:gd name="connsiteY3" fmla="*/ 1285695 h 1285695"/>
              <a:gd name="connsiteX4" fmla="*/ 0 w 1940776"/>
              <a:gd name="connsiteY4" fmla="*/ 1285695 h 1285695"/>
              <a:gd name="connsiteX5" fmla="*/ 642848 w 1940776"/>
              <a:gd name="connsiteY5" fmla="*/ 642848 h 1285695"/>
              <a:gd name="connsiteX6" fmla="*/ 0 w 1940776"/>
              <a:gd name="connsiteY6" fmla="*/ 0 h 128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0776" h="1285695">
                <a:moveTo>
                  <a:pt x="1940775" y="0"/>
                </a:moveTo>
                <a:lnTo>
                  <a:pt x="1940775" y="859832"/>
                </a:lnTo>
                <a:lnTo>
                  <a:pt x="970387" y="1285695"/>
                </a:lnTo>
                <a:lnTo>
                  <a:pt x="1" y="859832"/>
                </a:lnTo>
                <a:lnTo>
                  <a:pt x="1" y="0"/>
                </a:lnTo>
                <a:lnTo>
                  <a:pt x="970387" y="425864"/>
                </a:lnTo>
                <a:lnTo>
                  <a:pt x="1940775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306246"/>
              <a:satOff val="-4392"/>
              <a:lumOff val="25615"/>
              <a:alphaOff val="0"/>
            </a:schemeClr>
          </a:lnRef>
          <a:fillRef idx="1">
            <a:schemeClr val="accent1">
              <a:shade val="80000"/>
              <a:hueOff val="306246"/>
              <a:satOff val="-4392"/>
              <a:lumOff val="25615"/>
              <a:alphaOff val="0"/>
            </a:schemeClr>
          </a:fillRef>
          <a:effectRef idx="0">
            <a:schemeClr val="accent1">
              <a:shade val="80000"/>
              <a:hueOff val="306246"/>
              <a:satOff val="-4392"/>
              <a:lumOff val="25615"/>
              <a:alphaOff val="0"/>
            </a:schemeClr>
          </a:effectRef>
          <a:fontRef idx="minor">
            <a:schemeClr val="lt1"/>
          </a:fontRef>
        </p:style>
        <p:txBody>
          <a:bodyPr lIns="10796" tIns="653644" rIns="10795" bIns="653642" spcCol="1270" anchor="ctr"/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07" name="Полилиния 106"/>
          <p:cNvSpPr/>
          <p:nvPr/>
        </p:nvSpPr>
        <p:spPr bwMode="auto">
          <a:xfrm rot="16200000">
            <a:off x="4773341" y="4739827"/>
            <a:ext cx="275354" cy="390004"/>
          </a:xfrm>
          <a:custGeom>
            <a:avLst/>
            <a:gdLst>
              <a:gd name="connsiteX0" fmla="*/ 0 w 1940776"/>
              <a:gd name="connsiteY0" fmla="*/ 0 h 1285695"/>
              <a:gd name="connsiteX1" fmla="*/ 1297929 w 1940776"/>
              <a:gd name="connsiteY1" fmla="*/ 0 h 1285695"/>
              <a:gd name="connsiteX2" fmla="*/ 1940776 w 1940776"/>
              <a:gd name="connsiteY2" fmla="*/ 642848 h 1285695"/>
              <a:gd name="connsiteX3" fmla="*/ 1297929 w 1940776"/>
              <a:gd name="connsiteY3" fmla="*/ 1285695 h 1285695"/>
              <a:gd name="connsiteX4" fmla="*/ 0 w 1940776"/>
              <a:gd name="connsiteY4" fmla="*/ 1285695 h 1285695"/>
              <a:gd name="connsiteX5" fmla="*/ 642848 w 1940776"/>
              <a:gd name="connsiteY5" fmla="*/ 642848 h 1285695"/>
              <a:gd name="connsiteX6" fmla="*/ 0 w 1940776"/>
              <a:gd name="connsiteY6" fmla="*/ 0 h 128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0776" h="1285695">
                <a:moveTo>
                  <a:pt x="1940775" y="0"/>
                </a:moveTo>
                <a:lnTo>
                  <a:pt x="1940775" y="859832"/>
                </a:lnTo>
                <a:lnTo>
                  <a:pt x="970387" y="1285695"/>
                </a:lnTo>
                <a:lnTo>
                  <a:pt x="1" y="859832"/>
                </a:lnTo>
                <a:lnTo>
                  <a:pt x="1" y="0"/>
                </a:lnTo>
                <a:lnTo>
                  <a:pt x="970387" y="425864"/>
                </a:lnTo>
                <a:lnTo>
                  <a:pt x="1940775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306246"/>
              <a:satOff val="-4392"/>
              <a:lumOff val="25615"/>
              <a:alphaOff val="0"/>
            </a:schemeClr>
          </a:lnRef>
          <a:fillRef idx="1">
            <a:schemeClr val="accent1">
              <a:shade val="80000"/>
              <a:hueOff val="306246"/>
              <a:satOff val="-4392"/>
              <a:lumOff val="25615"/>
              <a:alphaOff val="0"/>
            </a:schemeClr>
          </a:fillRef>
          <a:effectRef idx="0">
            <a:schemeClr val="accent1">
              <a:shade val="80000"/>
              <a:hueOff val="306246"/>
              <a:satOff val="-4392"/>
              <a:lumOff val="25615"/>
              <a:alphaOff val="0"/>
            </a:schemeClr>
          </a:effectRef>
          <a:fontRef idx="minor">
            <a:schemeClr val="lt1"/>
          </a:fontRef>
        </p:style>
        <p:txBody>
          <a:bodyPr lIns="10796" tIns="653644" rIns="10795" bIns="653642" spcCol="1270" anchor="ctr"/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08" name="Полилиния 107"/>
          <p:cNvSpPr/>
          <p:nvPr/>
        </p:nvSpPr>
        <p:spPr bwMode="auto">
          <a:xfrm rot="16200000">
            <a:off x="4773341" y="5171875"/>
            <a:ext cx="275354" cy="390004"/>
          </a:xfrm>
          <a:custGeom>
            <a:avLst/>
            <a:gdLst>
              <a:gd name="connsiteX0" fmla="*/ 0 w 1940776"/>
              <a:gd name="connsiteY0" fmla="*/ 0 h 1285695"/>
              <a:gd name="connsiteX1" fmla="*/ 1297929 w 1940776"/>
              <a:gd name="connsiteY1" fmla="*/ 0 h 1285695"/>
              <a:gd name="connsiteX2" fmla="*/ 1940776 w 1940776"/>
              <a:gd name="connsiteY2" fmla="*/ 642848 h 1285695"/>
              <a:gd name="connsiteX3" fmla="*/ 1297929 w 1940776"/>
              <a:gd name="connsiteY3" fmla="*/ 1285695 h 1285695"/>
              <a:gd name="connsiteX4" fmla="*/ 0 w 1940776"/>
              <a:gd name="connsiteY4" fmla="*/ 1285695 h 1285695"/>
              <a:gd name="connsiteX5" fmla="*/ 642848 w 1940776"/>
              <a:gd name="connsiteY5" fmla="*/ 642848 h 1285695"/>
              <a:gd name="connsiteX6" fmla="*/ 0 w 1940776"/>
              <a:gd name="connsiteY6" fmla="*/ 0 h 128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0776" h="1285695">
                <a:moveTo>
                  <a:pt x="1940775" y="0"/>
                </a:moveTo>
                <a:lnTo>
                  <a:pt x="1940775" y="859832"/>
                </a:lnTo>
                <a:lnTo>
                  <a:pt x="970387" y="1285695"/>
                </a:lnTo>
                <a:lnTo>
                  <a:pt x="1" y="859832"/>
                </a:lnTo>
                <a:lnTo>
                  <a:pt x="1" y="0"/>
                </a:lnTo>
                <a:lnTo>
                  <a:pt x="970387" y="425864"/>
                </a:lnTo>
                <a:lnTo>
                  <a:pt x="1940775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306246"/>
              <a:satOff val="-4392"/>
              <a:lumOff val="25615"/>
              <a:alphaOff val="0"/>
            </a:schemeClr>
          </a:lnRef>
          <a:fillRef idx="1">
            <a:schemeClr val="accent1">
              <a:shade val="80000"/>
              <a:hueOff val="306246"/>
              <a:satOff val="-4392"/>
              <a:lumOff val="25615"/>
              <a:alphaOff val="0"/>
            </a:schemeClr>
          </a:fillRef>
          <a:effectRef idx="0">
            <a:schemeClr val="accent1">
              <a:shade val="80000"/>
              <a:hueOff val="306246"/>
              <a:satOff val="-4392"/>
              <a:lumOff val="25615"/>
              <a:alphaOff val="0"/>
            </a:schemeClr>
          </a:effectRef>
          <a:fontRef idx="minor">
            <a:schemeClr val="lt1"/>
          </a:fontRef>
        </p:style>
        <p:txBody>
          <a:bodyPr lIns="10796" tIns="653644" rIns="10795" bIns="653642" spcCol="1270" anchor="ctr"/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09" name="Полилиния 108"/>
          <p:cNvSpPr/>
          <p:nvPr/>
        </p:nvSpPr>
        <p:spPr bwMode="auto">
          <a:xfrm rot="16200000">
            <a:off x="4803305" y="5760617"/>
            <a:ext cx="275354" cy="390004"/>
          </a:xfrm>
          <a:custGeom>
            <a:avLst/>
            <a:gdLst>
              <a:gd name="connsiteX0" fmla="*/ 0 w 1940776"/>
              <a:gd name="connsiteY0" fmla="*/ 0 h 1285695"/>
              <a:gd name="connsiteX1" fmla="*/ 1297929 w 1940776"/>
              <a:gd name="connsiteY1" fmla="*/ 0 h 1285695"/>
              <a:gd name="connsiteX2" fmla="*/ 1940776 w 1940776"/>
              <a:gd name="connsiteY2" fmla="*/ 642848 h 1285695"/>
              <a:gd name="connsiteX3" fmla="*/ 1297929 w 1940776"/>
              <a:gd name="connsiteY3" fmla="*/ 1285695 h 1285695"/>
              <a:gd name="connsiteX4" fmla="*/ 0 w 1940776"/>
              <a:gd name="connsiteY4" fmla="*/ 1285695 h 1285695"/>
              <a:gd name="connsiteX5" fmla="*/ 642848 w 1940776"/>
              <a:gd name="connsiteY5" fmla="*/ 642848 h 1285695"/>
              <a:gd name="connsiteX6" fmla="*/ 0 w 1940776"/>
              <a:gd name="connsiteY6" fmla="*/ 0 h 128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0776" h="1285695">
                <a:moveTo>
                  <a:pt x="1940775" y="0"/>
                </a:moveTo>
                <a:lnTo>
                  <a:pt x="1940775" y="859832"/>
                </a:lnTo>
                <a:lnTo>
                  <a:pt x="970387" y="1285695"/>
                </a:lnTo>
                <a:lnTo>
                  <a:pt x="1" y="859832"/>
                </a:lnTo>
                <a:lnTo>
                  <a:pt x="1" y="0"/>
                </a:lnTo>
                <a:lnTo>
                  <a:pt x="970387" y="425864"/>
                </a:lnTo>
                <a:lnTo>
                  <a:pt x="1940775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306246"/>
              <a:satOff val="-4392"/>
              <a:lumOff val="25615"/>
              <a:alphaOff val="0"/>
            </a:schemeClr>
          </a:lnRef>
          <a:fillRef idx="1">
            <a:schemeClr val="accent1">
              <a:shade val="80000"/>
              <a:hueOff val="306246"/>
              <a:satOff val="-4392"/>
              <a:lumOff val="25615"/>
              <a:alphaOff val="0"/>
            </a:schemeClr>
          </a:fillRef>
          <a:effectRef idx="0">
            <a:schemeClr val="accent1">
              <a:shade val="80000"/>
              <a:hueOff val="306246"/>
              <a:satOff val="-4392"/>
              <a:lumOff val="25615"/>
              <a:alphaOff val="0"/>
            </a:schemeClr>
          </a:effectRef>
          <a:fontRef idx="minor">
            <a:schemeClr val="lt1"/>
          </a:fontRef>
        </p:style>
        <p:txBody>
          <a:bodyPr lIns="10796" tIns="653644" rIns="10795" bIns="653642" spcCol="1270" anchor="ctr"/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20" name="AutoShape 3"/>
          <p:cNvSpPr>
            <a:spLocks noChangeArrowheads="1"/>
          </p:cNvSpPr>
          <p:nvPr/>
        </p:nvSpPr>
        <p:spPr bwMode="auto">
          <a:xfrm>
            <a:off x="107505" y="1700808"/>
            <a:ext cx="720080" cy="432048"/>
          </a:xfrm>
          <a:prstGeom prst="roundRect">
            <a:avLst>
              <a:gd name="adj" fmla="val 1778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en-US" sz="1300" b="1" dirty="0" smtClean="0">
                <a:solidFill>
                  <a:schemeClr val="bg1"/>
                </a:solidFill>
                <a:latin typeface="+mj-lt"/>
              </a:rPr>
              <a:t>I</a:t>
            </a:r>
            <a:endParaRPr lang="ru-RU" sz="1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1" name="AutoShape 3"/>
          <p:cNvSpPr>
            <a:spLocks noChangeArrowheads="1"/>
          </p:cNvSpPr>
          <p:nvPr/>
        </p:nvSpPr>
        <p:spPr bwMode="auto">
          <a:xfrm>
            <a:off x="107504" y="2204864"/>
            <a:ext cx="720080" cy="432048"/>
          </a:xfrm>
          <a:prstGeom prst="roundRect">
            <a:avLst>
              <a:gd name="adj" fmla="val 1778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en-US" sz="1300" b="1" dirty="0" smtClean="0">
                <a:solidFill>
                  <a:schemeClr val="bg1"/>
                </a:solidFill>
                <a:latin typeface="+mj-lt"/>
              </a:rPr>
              <a:t>II</a:t>
            </a:r>
            <a:endParaRPr lang="ru-RU" sz="1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2" name="AutoShape 3"/>
          <p:cNvSpPr>
            <a:spLocks noChangeArrowheads="1"/>
          </p:cNvSpPr>
          <p:nvPr/>
        </p:nvSpPr>
        <p:spPr bwMode="auto">
          <a:xfrm>
            <a:off x="107504" y="2708920"/>
            <a:ext cx="720080" cy="432048"/>
          </a:xfrm>
          <a:prstGeom prst="roundRect">
            <a:avLst>
              <a:gd name="adj" fmla="val 1778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en-US" sz="1300" b="1" dirty="0" smtClean="0">
                <a:solidFill>
                  <a:schemeClr val="bg1"/>
                </a:solidFill>
                <a:latin typeface="+mj-lt"/>
              </a:rPr>
              <a:t>III</a:t>
            </a:r>
            <a:endParaRPr lang="ru-RU" sz="1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3" name="AutoShape 3"/>
          <p:cNvSpPr>
            <a:spLocks noChangeArrowheads="1"/>
          </p:cNvSpPr>
          <p:nvPr/>
        </p:nvSpPr>
        <p:spPr bwMode="auto">
          <a:xfrm>
            <a:off x="107504" y="3212976"/>
            <a:ext cx="720080" cy="432048"/>
          </a:xfrm>
          <a:prstGeom prst="roundRect">
            <a:avLst>
              <a:gd name="adj" fmla="val 1778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en-US" sz="1300" b="1" dirty="0" smtClean="0">
                <a:solidFill>
                  <a:schemeClr val="bg1"/>
                </a:solidFill>
                <a:latin typeface="+mj-lt"/>
              </a:rPr>
              <a:t>VI</a:t>
            </a:r>
            <a:endParaRPr lang="ru-RU" sz="1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4" name="AutoShape 3"/>
          <p:cNvSpPr>
            <a:spLocks noChangeArrowheads="1"/>
          </p:cNvSpPr>
          <p:nvPr/>
        </p:nvSpPr>
        <p:spPr bwMode="auto">
          <a:xfrm>
            <a:off x="107504" y="3717032"/>
            <a:ext cx="720080" cy="432048"/>
          </a:xfrm>
          <a:prstGeom prst="roundRect">
            <a:avLst>
              <a:gd name="adj" fmla="val 1778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en-US" sz="1300" b="1" dirty="0" smtClean="0">
                <a:solidFill>
                  <a:schemeClr val="bg1"/>
                </a:solidFill>
                <a:latin typeface="+mj-lt"/>
              </a:rPr>
              <a:t>V</a:t>
            </a:r>
            <a:endParaRPr lang="ru-RU" sz="1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5" name="AutoShape 3"/>
          <p:cNvSpPr>
            <a:spLocks noChangeArrowheads="1"/>
          </p:cNvSpPr>
          <p:nvPr/>
        </p:nvSpPr>
        <p:spPr bwMode="auto">
          <a:xfrm>
            <a:off x="107504" y="4221088"/>
            <a:ext cx="720080" cy="432048"/>
          </a:xfrm>
          <a:prstGeom prst="roundRect">
            <a:avLst>
              <a:gd name="adj" fmla="val 1778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en-US" sz="1300" b="1" dirty="0" smtClean="0">
                <a:solidFill>
                  <a:schemeClr val="bg1"/>
                </a:solidFill>
                <a:latin typeface="+mj-lt"/>
              </a:rPr>
              <a:t>VI</a:t>
            </a:r>
            <a:endParaRPr lang="ru-RU" sz="1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6" name="AutoShape 3"/>
          <p:cNvSpPr>
            <a:spLocks noChangeArrowheads="1"/>
          </p:cNvSpPr>
          <p:nvPr/>
        </p:nvSpPr>
        <p:spPr bwMode="auto">
          <a:xfrm>
            <a:off x="107504" y="4725144"/>
            <a:ext cx="720080" cy="432048"/>
          </a:xfrm>
          <a:prstGeom prst="roundRect">
            <a:avLst>
              <a:gd name="adj" fmla="val 1778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en-US" sz="1300" b="1" dirty="0" smtClean="0">
                <a:solidFill>
                  <a:schemeClr val="bg1"/>
                </a:solidFill>
                <a:latin typeface="+mj-lt"/>
              </a:rPr>
              <a:t>VII</a:t>
            </a:r>
            <a:endParaRPr lang="ru-RU" sz="1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7" name="AutoShape 3"/>
          <p:cNvSpPr>
            <a:spLocks noChangeArrowheads="1"/>
          </p:cNvSpPr>
          <p:nvPr/>
        </p:nvSpPr>
        <p:spPr bwMode="auto">
          <a:xfrm>
            <a:off x="107504" y="5229200"/>
            <a:ext cx="720080" cy="432048"/>
          </a:xfrm>
          <a:prstGeom prst="roundRect">
            <a:avLst>
              <a:gd name="adj" fmla="val 1778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en-US" sz="1300" b="1" dirty="0" smtClean="0">
                <a:solidFill>
                  <a:schemeClr val="bg1"/>
                </a:solidFill>
                <a:latin typeface="+mj-lt"/>
              </a:rPr>
              <a:t>VII</a:t>
            </a:r>
            <a:endParaRPr lang="ru-RU" sz="1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8" name="AutoShape 3"/>
          <p:cNvSpPr>
            <a:spLocks noChangeArrowheads="1"/>
          </p:cNvSpPr>
          <p:nvPr/>
        </p:nvSpPr>
        <p:spPr bwMode="auto">
          <a:xfrm>
            <a:off x="107504" y="5733256"/>
            <a:ext cx="720080" cy="432048"/>
          </a:xfrm>
          <a:prstGeom prst="roundRect">
            <a:avLst>
              <a:gd name="adj" fmla="val 1778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en-US" sz="1300" b="1" dirty="0" smtClean="0">
                <a:solidFill>
                  <a:schemeClr val="bg1"/>
                </a:solidFill>
                <a:latin typeface="+mj-lt"/>
              </a:rPr>
              <a:t>IX</a:t>
            </a:r>
            <a:endParaRPr lang="ru-RU" sz="13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8792" y="142852"/>
            <a:ext cx="9138462" cy="7858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4265" y="878498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0601" y="161125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99592" y="355772"/>
            <a:ext cx="7710274" cy="336924"/>
          </a:xfrm>
          <a:prstGeom prst="rect">
            <a:avLst/>
          </a:prstGeom>
          <a:noFill/>
        </p:spPr>
        <p:txBody>
          <a:bodyPr wrap="square" lIns="59347" tIns="29673" rIns="59347" bIns="29673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доклада 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563737" y="137296"/>
            <a:ext cx="23262" cy="79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5400" dist="6350" dir="10800000">
              <a:prstClr val="black">
                <a:alpha val="1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572528" y="300015"/>
            <a:ext cx="571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Picture 2" descr="C:\ДФиБУ-2013\Презентации\Картинки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761" y="185384"/>
            <a:ext cx="652506" cy="684000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-8792" y="6215082"/>
            <a:ext cx="9161723" cy="6429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7542" y="6304027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sp>
        <p:nvSpPr>
          <p:cNvPr id="20" name="Text Box 8"/>
          <p:cNvSpPr>
            <a:spLocks noChangeArrowheads="1"/>
          </p:cNvSpPr>
          <p:nvPr/>
        </p:nvSpPr>
        <p:spPr bwMode="auto">
          <a:xfrm>
            <a:off x="5940425" y="1629023"/>
            <a:ext cx="3024188" cy="2232025"/>
          </a:xfrm>
          <a:prstGeom prst="roundRect">
            <a:avLst>
              <a:gd name="adj" fmla="val 6292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>
              <a:spcBef>
                <a:spcPct val="50000"/>
              </a:spcBef>
            </a:pPr>
            <a:r>
              <a:rPr lang="ru-RU" sz="12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Содержание текстовой части доклада устанавливается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субъектом</a:t>
            </a:r>
            <a:r>
              <a:rPr lang="en-US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12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Федерации.     </a:t>
            </a:r>
          </a:p>
          <a:p>
            <a:pPr>
              <a:spcBef>
                <a:spcPct val="50000"/>
              </a:spcBef>
            </a:pPr>
            <a:r>
              <a:rPr lang="ru-RU" sz="12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При необходимости органы местного  самоуправления муниципальных районов в текстовой части доклада указывают информацию о показателях, которые не относятся к их полномочиям и отражают полномочия органов местного самоуправления поселений, расположенных на территории муниципального района.</a:t>
            </a: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5940152" y="980728"/>
            <a:ext cx="3022856" cy="576064"/>
          </a:xfrm>
          <a:prstGeom prst="roundRect">
            <a:avLst>
              <a:gd name="adj" fmla="val 1137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Текстовая часть</a:t>
            </a: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97816" y="966467"/>
            <a:ext cx="5554304" cy="662333"/>
          </a:xfrm>
          <a:prstGeom prst="roundRect">
            <a:avLst>
              <a:gd name="adj" fmla="val 7873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 Показатели эффективности деятельности органов местного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самоуправления городского округа </a:t>
            </a:r>
            <a:endParaRPr lang="en-US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района)</a:t>
            </a:r>
          </a:p>
        </p:txBody>
      </p:sp>
      <p:pic>
        <p:nvPicPr>
          <p:cNvPr id="23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0"/>
            <a:ext cx="5688013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AutoShape 13"/>
          <p:cNvSpPr>
            <a:spLocks noChangeArrowheads="1"/>
          </p:cNvSpPr>
          <p:nvPr/>
        </p:nvSpPr>
        <p:spPr bwMode="auto">
          <a:xfrm rot="10800000">
            <a:off x="2700337" y="5877272"/>
            <a:ext cx="1871663" cy="252413"/>
          </a:xfrm>
          <a:prstGeom prst="wedgeRoundRectCallout">
            <a:avLst>
              <a:gd name="adj1" fmla="val -48391"/>
              <a:gd name="adj2" fmla="val 44336"/>
              <a:gd name="adj3" fmla="val 16667"/>
            </a:avLst>
          </a:prstGeom>
          <a:gradFill rotWithShape="1">
            <a:gsLst>
              <a:gs pos="0">
                <a:srgbClr val="A3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ru-RU" sz="1100">
                <a:solidFill>
                  <a:srgbClr val="003300"/>
                </a:solidFill>
                <a:latin typeface="+mj-lt"/>
              </a:rPr>
              <a:t>N - отчетный год</a:t>
            </a:r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5940425" y="3933056"/>
            <a:ext cx="3024188" cy="1187896"/>
          </a:xfrm>
          <a:prstGeom prst="wedgeRoundRectCallout">
            <a:avLst>
              <a:gd name="adj1" fmla="val -50052"/>
              <a:gd name="adj2" fmla="val 16149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2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При обосновании достигнутых значений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показателей </a:t>
            </a:r>
            <a:r>
              <a:rPr lang="ru-RU" sz="12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дается краткое обоснование достигнутых значений показателей, а также пояснения по показателям с негативной тенденцией развития. </a:t>
            </a:r>
          </a:p>
        </p:txBody>
      </p:sp>
      <p:sp>
        <p:nvSpPr>
          <p:cNvPr id="26" name="AutoShape 15"/>
          <p:cNvSpPr>
            <a:spLocks noChangeArrowheads="1"/>
          </p:cNvSpPr>
          <p:nvPr/>
        </p:nvSpPr>
        <p:spPr bwMode="auto">
          <a:xfrm>
            <a:off x="5976938" y="5193754"/>
            <a:ext cx="2952750" cy="971550"/>
          </a:xfrm>
          <a:prstGeom prst="flowChartDocument">
            <a:avLst/>
          </a:prstGeom>
          <a:gradFill rotWithShape="1">
            <a:gsLst>
              <a:gs pos="0">
                <a:schemeClr val="bg1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2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Для оценки эффективности используются</a:t>
            </a:r>
          </a:p>
          <a:p>
            <a:r>
              <a:rPr lang="ru-RU" sz="12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значения показателей за отчетный год и </a:t>
            </a:r>
          </a:p>
          <a:p>
            <a:r>
              <a:rPr lang="ru-RU" sz="12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три года  предшествующих отчетному.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8792" y="142852"/>
            <a:ext cx="9138462" cy="7858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4265" y="878498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0601" y="161125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99592" y="355772"/>
            <a:ext cx="7710274" cy="336924"/>
          </a:xfrm>
          <a:prstGeom prst="rect">
            <a:avLst/>
          </a:prstGeom>
          <a:noFill/>
        </p:spPr>
        <p:txBody>
          <a:bodyPr wrap="square" lIns="59347" tIns="29673" rIns="59347" bIns="29673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Основные сложности при подготовки доклада 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563737" y="137296"/>
            <a:ext cx="23262" cy="79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5400" dist="6350" dir="10800000">
              <a:prstClr val="black">
                <a:alpha val="1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572528" y="300015"/>
            <a:ext cx="571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Picture 2" descr="C:\ДФиБУ-2013\Презентации\Картинки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761" y="185384"/>
            <a:ext cx="652506" cy="684000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-8792" y="6215082"/>
            <a:ext cx="9161723" cy="6429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7542" y="6304027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395536" y="998969"/>
            <a:ext cx="8159061" cy="701839"/>
          </a:xfrm>
          <a:prstGeom prst="rect">
            <a:avLst/>
          </a:prstGeom>
          <a:solidFill>
            <a:srgbClr val="004D9A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ходе подготовки доклада о достигнутых значениях показателей для оценки эффективности деятельности органов местного самоуправления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сложности возникли</a:t>
            </a: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48 субъектах Российской Федерации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107504" y="1754856"/>
            <a:ext cx="8928992" cy="738040"/>
          </a:xfrm>
          <a:prstGeom prst="rect">
            <a:avLst/>
          </a:prstGeom>
          <a:solidFill>
            <a:schemeClr val="bg1"/>
          </a:solidFill>
          <a:ln w="3175">
            <a:solidFill>
              <a:srgbClr val="004D9A"/>
            </a:solidFill>
            <a:prstDash val="solid"/>
          </a:ln>
          <a:effectLst>
            <a:innerShdw blurRad="114300">
              <a:prstClr val="black">
                <a:alpha val="5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частности: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несвоевременное представление информации органами статистики,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недостаток методических рекомендаций по формированию значений показателей</a:t>
            </a:r>
          </a:p>
        </p:txBody>
      </p:sp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2564904"/>
            <a:ext cx="4732075" cy="3559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7" name="Скругленная прямоугольная выноска 86"/>
          <p:cNvSpPr/>
          <p:nvPr/>
        </p:nvSpPr>
        <p:spPr>
          <a:xfrm>
            <a:off x="4788024" y="2564904"/>
            <a:ext cx="4248471" cy="1152128"/>
          </a:xfrm>
          <a:prstGeom prst="wedgeRoundRectCallout">
            <a:avLst>
              <a:gd name="adj1" fmla="val -65920"/>
              <a:gd name="adj2" fmla="val 122603"/>
              <a:gd name="adj3" fmla="val 16667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Инструкция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подготовке доклада главы местной администрации городского округа (муниципального района) субъекта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СОДЕРЖИТ: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5364088" y="4725144"/>
            <a:ext cx="3420888" cy="504056"/>
          </a:xfrm>
          <a:prstGeom prst="rect">
            <a:avLst/>
          </a:prstGeom>
          <a:solidFill>
            <a:schemeClr val="bg1"/>
          </a:solidFill>
          <a:ln w="3175">
            <a:solidFill>
              <a:srgbClr val="004D9A"/>
            </a:solidFill>
            <a:prstDash val="solid"/>
          </a:ln>
          <a:effectLst>
            <a:innerShdw blurRad="114300">
              <a:prstClr val="black">
                <a:alpha val="5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Единицу измерения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6156176" y="4005064"/>
            <a:ext cx="2592288" cy="504056"/>
          </a:xfrm>
          <a:prstGeom prst="rect">
            <a:avLst/>
          </a:prstGeom>
          <a:solidFill>
            <a:schemeClr val="bg1"/>
          </a:solidFill>
          <a:ln w="3175">
            <a:solidFill>
              <a:srgbClr val="004D9A"/>
            </a:solidFill>
            <a:prstDash val="solid"/>
          </a:ln>
          <a:effectLst>
            <a:innerShdw blurRad="114300">
              <a:prstClr val="black">
                <a:alpha val="5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 информации по показателю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4860032" y="5373216"/>
            <a:ext cx="3960440" cy="648072"/>
          </a:xfrm>
          <a:prstGeom prst="rect">
            <a:avLst/>
          </a:prstGeom>
          <a:solidFill>
            <a:schemeClr val="bg1"/>
          </a:solidFill>
          <a:ln w="3175">
            <a:solidFill>
              <a:srgbClr val="004D9A"/>
            </a:solidFill>
            <a:prstDash val="solid"/>
          </a:ln>
          <a:effectLst>
            <a:innerShdw blurRad="114300">
              <a:prstClr val="black">
                <a:alpha val="5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 формирования показателя и методические пояснения к показателю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8792" y="142852"/>
            <a:ext cx="9138462" cy="7858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4265" y="878498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0601" y="161125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99592" y="355772"/>
            <a:ext cx="7710274" cy="287039"/>
          </a:xfrm>
          <a:prstGeom prst="rect">
            <a:avLst/>
          </a:prstGeom>
          <a:noFill/>
        </p:spPr>
        <p:txBody>
          <a:bodyPr wrap="square" lIns="59347" tIns="29673" rIns="59347" bIns="29673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Методика оценки эффективности органов МСУ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563737" y="137296"/>
            <a:ext cx="23262" cy="79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5400" dist="6350" dir="10800000">
              <a:prstClr val="black">
                <a:alpha val="1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572528" y="300015"/>
            <a:ext cx="571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Picture 2" descr="C:\ДФиБУ-2013\Презентации\Картинки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761" y="185384"/>
            <a:ext cx="652506" cy="684000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-8792" y="6215082"/>
            <a:ext cx="9161723" cy="6429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7542" y="6304027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72454" y="908720"/>
            <a:ext cx="9036050" cy="1296119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1. Комплексная оценка эффективности деятельности органов местного самоуправления определяется по формуле:</a:t>
            </a:r>
          </a:p>
          <a:p>
            <a:pPr algn="just">
              <a:defRPr/>
            </a:pPr>
            <a:endParaRPr lang="ru-RU" sz="1200" b="1" dirty="0">
              <a:solidFill>
                <a:srgbClr val="1D1D79"/>
              </a:solidFill>
            </a:endParaRPr>
          </a:p>
          <a:p>
            <a:pPr algn="just">
              <a:defRPr/>
            </a:pPr>
            <a:endParaRPr lang="ru-RU" sz="1200" b="1" dirty="0">
              <a:solidFill>
                <a:srgbClr val="1D1D79"/>
              </a:solidFill>
            </a:endParaRPr>
          </a:p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где:</a:t>
            </a:r>
          </a:p>
          <a:p>
            <a:pPr algn="just">
              <a:defRPr/>
            </a:pPr>
            <a:r>
              <a:rPr lang="ru-RU" sz="1200" b="1" dirty="0" err="1">
                <a:solidFill>
                  <a:schemeClr val="tx1"/>
                </a:solidFill>
              </a:rPr>
              <a:t>Ипn</a:t>
            </a:r>
            <a:r>
              <a:rPr lang="ru-RU" sz="1200" b="1" dirty="0">
                <a:solidFill>
                  <a:schemeClr val="tx1"/>
                </a:solidFill>
              </a:rPr>
              <a:t> </a:t>
            </a:r>
            <a:r>
              <a:rPr lang="ru-RU" sz="1200" b="1" dirty="0">
                <a:solidFill>
                  <a:srgbClr val="1D1D79"/>
                </a:solidFill>
              </a:rPr>
              <a:t>- сводный индекс значения показателя эффективности деятельности органов местного самоуправления;</a:t>
            </a:r>
          </a:p>
          <a:p>
            <a:pPr algn="just">
              <a:defRPr/>
            </a:pPr>
            <a:r>
              <a:rPr lang="ru-RU" sz="1200" b="1" dirty="0" err="1">
                <a:solidFill>
                  <a:schemeClr val="tx1"/>
                </a:solidFill>
              </a:rPr>
              <a:t>Ипс</a:t>
            </a:r>
            <a:r>
              <a:rPr lang="ru-RU" sz="1200" b="1" dirty="0">
                <a:solidFill>
                  <a:srgbClr val="1D1D79"/>
                </a:solidFill>
              </a:rPr>
              <a:t> - сводный индекс значения показателя - оценки населением деятельности органов местного самоуправления.</a:t>
            </a:r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6085" y="1268760"/>
            <a:ext cx="2886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07950" y="2277616"/>
            <a:ext cx="8928100" cy="129540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2. Сводный индекс (</a:t>
            </a:r>
            <a:r>
              <a:rPr lang="ru-RU" sz="1200" b="1" dirty="0" err="1">
                <a:solidFill>
                  <a:srgbClr val="1D1D79"/>
                </a:solidFill>
              </a:rPr>
              <a:t>Ип</a:t>
            </a:r>
            <a:r>
              <a:rPr lang="ru-RU" sz="1200" b="1" dirty="0">
                <a:solidFill>
                  <a:srgbClr val="1D1D79"/>
                </a:solidFill>
              </a:rPr>
              <a:t>) показателя эффективности деятельности органов местного самоуправления определяется по формуле:</a:t>
            </a:r>
          </a:p>
          <a:p>
            <a:pPr algn="just">
              <a:defRPr/>
            </a:pPr>
            <a:endParaRPr lang="ru-RU" sz="1200" b="1" dirty="0">
              <a:solidFill>
                <a:srgbClr val="1D1D79"/>
              </a:solidFill>
            </a:endParaRPr>
          </a:p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где:</a:t>
            </a:r>
          </a:p>
          <a:p>
            <a:pPr algn="just">
              <a:defRPr/>
            </a:pPr>
            <a:r>
              <a:rPr lang="ru-RU" sz="1200" b="1" dirty="0" err="1">
                <a:solidFill>
                  <a:schemeClr val="tx1"/>
                </a:solidFill>
              </a:rPr>
              <a:t>Ист</a:t>
            </a:r>
            <a:r>
              <a:rPr lang="ru-RU" sz="1200" b="1" dirty="0">
                <a:solidFill>
                  <a:srgbClr val="1D1D79"/>
                </a:solidFill>
              </a:rPr>
              <a:t> - индекс среднего темпа роста показателя эффективности деятельности органов местного самоуправления;</a:t>
            </a:r>
          </a:p>
          <a:p>
            <a:pPr algn="just">
              <a:defRPr/>
            </a:pPr>
            <a:r>
              <a:rPr lang="ru-RU" sz="1200" b="1" dirty="0" err="1">
                <a:solidFill>
                  <a:schemeClr val="tx1"/>
                </a:solidFill>
              </a:rPr>
              <a:t>Исо</a:t>
            </a:r>
            <a:r>
              <a:rPr lang="ru-RU" sz="1200" b="1" dirty="0">
                <a:solidFill>
                  <a:srgbClr val="1D1D79"/>
                </a:solidFill>
              </a:rPr>
              <a:t> - индекс среднего объема показателя эффективности деятельности органов местного самоуправления.</a:t>
            </a:r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50171" y="2662436"/>
            <a:ext cx="16859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8"/>
          <p:cNvSpPr>
            <a:spLocks noChangeArrowheads="1"/>
          </p:cNvSpPr>
          <p:nvPr/>
        </p:nvSpPr>
        <p:spPr bwMode="auto">
          <a:xfrm>
            <a:off x="107950" y="3573016"/>
            <a:ext cx="8928100" cy="2735386"/>
          </a:xfrm>
          <a:prstGeom prst="roundRect">
            <a:avLst>
              <a:gd name="adj" fmla="val 938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3. Индекс среднего темпа роста показателя эффективности деятельности органов местного самоуправления (Ист) определяется:</a:t>
            </a:r>
          </a:p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а) в отношении индекса показателя, большее значение которого отражает большую эффективность, - по формуле:</a:t>
            </a:r>
          </a:p>
          <a:p>
            <a:pPr algn="just">
              <a:defRPr/>
            </a:pPr>
            <a:endParaRPr lang="ru-RU" sz="1200" b="1" dirty="0">
              <a:solidFill>
                <a:srgbClr val="1D1D79"/>
              </a:solidFill>
            </a:endParaRPr>
          </a:p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где:</a:t>
            </a:r>
          </a:p>
          <a:p>
            <a:pPr algn="just">
              <a:defRPr/>
            </a:pPr>
            <a:r>
              <a:rPr lang="ru-RU" sz="1200" b="1" dirty="0">
                <a:solidFill>
                  <a:schemeClr val="tx1"/>
                </a:solidFill>
              </a:rPr>
              <a:t>Т </a:t>
            </a:r>
            <a:r>
              <a:rPr lang="ru-RU" sz="1200" b="1" dirty="0">
                <a:solidFill>
                  <a:srgbClr val="1D1D79"/>
                </a:solidFill>
              </a:rPr>
              <a:t>- значение среднего темпа роста показателя эффективности деятельности органов местного самоуправления за отчетный год и 2 года, предшествующие отчетному;</a:t>
            </a:r>
          </a:p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         - минимальное значение среднего темпа роста показателя эффективности деятельности органов местного самоуправления за отчетный год и 2 года, предшествующие отчетному;</a:t>
            </a:r>
          </a:p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         - максимальное значение среднего темпа роста показателя эффективности деятельности органов местного самоуправления за отчетный год и 2 года, предшествующие отчетному;</a:t>
            </a:r>
          </a:p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б) в отношении индекса показателя, большее значение которого отражает меньшую эффективность, - по формуле:</a:t>
            </a:r>
          </a:p>
          <a:p>
            <a:pPr algn="just">
              <a:defRPr/>
            </a:pPr>
            <a:endParaRPr lang="ru-RU" sz="1200" b="1" dirty="0">
              <a:solidFill>
                <a:srgbClr val="1D1D79"/>
              </a:solidFill>
            </a:endParaRPr>
          </a:p>
        </p:txBody>
      </p:sp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210" y="4280520"/>
            <a:ext cx="17811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4306" y="5985793"/>
            <a:ext cx="19335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4928592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5301208"/>
            <a:ext cx="3333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AutoShape 15"/>
          <p:cNvSpPr>
            <a:spLocks noChangeArrowheads="1"/>
          </p:cNvSpPr>
          <p:nvPr/>
        </p:nvSpPr>
        <p:spPr bwMode="auto">
          <a:xfrm rot="10800000">
            <a:off x="3275856" y="5949280"/>
            <a:ext cx="215900" cy="287338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CF3D3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28" name="AutoShape 16"/>
          <p:cNvSpPr>
            <a:spLocks noChangeArrowheads="1"/>
          </p:cNvSpPr>
          <p:nvPr/>
        </p:nvSpPr>
        <p:spPr bwMode="auto">
          <a:xfrm>
            <a:off x="3419872" y="4209082"/>
            <a:ext cx="215900" cy="287338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8792" y="142852"/>
            <a:ext cx="9138462" cy="7858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0601" y="161125"/>
            <a:ext cx="914040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99592" y="355772"/>
            <a:ext cx="7710274" cy="287039"/>
          </a:xfrm>
          <a:prstGeom prst="rect">
            <a:avLst/>
          </a:prstGeom>
          <a:noFill/>
        </p:spPr>
        <p:txBody>
          <a:bodyPr wrap="square" lIns="59347" tIns="29673" rIns="59347" bIns="29673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Методика оценки эффективности органов МСУ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563737" y="137296"/>
            <a:ext cx="23262" cy="79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5400" dist="6350" dir="10800000">
              <a:prstClr val="black">
                <a:alpha val="1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572528" y="300015"/>
            <a:ext cx="571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Picture 2" descr="C:\ДФиБУ-2013\Презентации\Картинки\fla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761" y="185384"/>
            <a:ext cx="652506" cy="684000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-8792" y="6215082"/>
            <a:ext cx="9161723" cy="642918"/>
          </a:xfrm>
          <a:prstGeom prst="rect">
            <a:avLst/>
          </a:prstGeom>
          <a:solidFill>
            <a:srgbClr val="004D9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7542" y="6351711"/>
            <a:ext cx="232994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Министерство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регионального развития </a:t>
            </a:r>
          </a:p>
          <a:p>
            <a:r>
              <a:rPr lang="ru-RU" sz="800" b="1" kern="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sp>
        <p:nvSpPr>
          <p:cNvPr id="29" name="Text Box 8"/>
          <p:cNvSpPr>
            <a:spLocks noChangeArrowheads="1"/>
          </p:cNvSpPr>
          <p:nvPr/>
        </p:nvSpPr>
        <p:spPr bwMode="auto">
          <a:xfrm>
            <a:off x="107950" y="3212976"/>
            <a:ext cx="8928100" cy="1906141"/>
          </a:xfrm>
          <a:prstGeom prst="roundRect">
            <a:avLst>
              <a:gd name="adj" fmla="val 900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5. Средний темп роста показателей эффективности деятельности органов местного самоуправления за отчетный год и 2 года, предшествующие отчетному, определяется по формуле:</a:t>
            </a:r>
          </a:p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 </a:t>
            </a:r>
            <a:r>
              <a:rPr lang="ru-RU" sz="1200" b="1" dirty="0" smtClean="0">
                <a:solidFill>
                  <a:srgbClr val="1D1D79"/>
                </a:solidFill>
              </a:rPr>
              <a:t>где:</a:t>
            </a:r>
          </a:p>
          <a:p>
            <a:pPr algn="just">
              <a:defRPr/>
            </a:pPr>
            <a:r>
              <a:rPr lang="en-US" sz="1200" b="1" dirty="0" smtClean="0">
                <a:solidFill>
                  <a:srgbClr val="1D1D79"/>
                </a:solidFill>
              </a:rPr>
              <a:t>         </a:t>
            </a:r>
            <a:r>
              <a:rPr lang="ru-RU" sz="1200" b="1" dirty="0" smtClean="0">
                <a:solidFill>
                  <a:srgbClr val="1D1D79"/>
                </a:solidFill>
              </a:rPr>
              <a:t>- значение показателя эффективности деятельности органов местного самоуправления за отчетный период;</a:t>
            </a:r>
          </a:p>
          <a:p>
            <a:pPr algn="just">
              <a:defRPr/>
            </a:pPr>
            <a:r>
              <a:rPr lang="ru-RU" sz="1200" b="1" dirty="0" smtClean="0">
                <a:solidFill>
                  <a:srgbClr val="1D1D79"/>
                </a:solidFill>
              </a:rPr>
              <a:t>       - </a:t>
            </a:r>
            <a:r>
              <a:rPr lang="ru-RU" sz="1200" b="1" dirty="0">
                <a:solidFill>
                  <a:srgbClr val="1D1D79"/>
                </a:solidFill>
              </a:rPr>
              <a:t>значение показателя эффективности деятельности органов местного самоуправления за год, предшествующий отчетному;</a:t>
            </a:r>
          </a:p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       - значение показателя эффективности деятельности органов местного самоуправления за год, предшествующий на 2 года отчетному;</a:t>
            </a:r>
          </a:p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       - значение показателя эффективности деятельности органов местного самоуправления за год, предшествующий на 3 года отчетному.</a:t>
            </a:r>
          </a:p>
        </p:txBody>
      </p:sp>
      <p:sp>
        <p:nvSpPr>
          <p:cNvPr id="30" name="Text Box 8"/>
          <p:cNvSpPr>
            <a:spLocks noChangeArrowheads="1"/>
          </p:cNvSpPr>
          <p:nvPr/>
        </p:nvSpPr>
        <p:spPr bwMode="auto">
          <a:xfrm>
            <a:off x="107950" y="5085184"/>
            <a:ext cx="8928100" cy="576263"/>
          </a:xfrm>
          <a:prstGeom prst="roundRect">
            <a:avLst>
              <a:gd name="adj" fmla="val 938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6. Значение среднего объема показателя эффективности деятельности органов местного самоуправления за отчетный год и 2 года, предшествующие отчетному, определяется по формуле:</a:t>
            </a:r>
          </a:p>
          <a:p>
            <a:pPr algn="just">
              <a:defRPr/>
            </a:pPr>
            <a:endParaRPr lang="ru-RU" sz="1200" b="1" dirty="0">
              <a:solidFill>
                <a:srgbClr val="1D1D79"/>
              </a:solidFill>
            </a:endParaRPr>
          </a:p>
        </p:txBody>
      </p:sp>
      <p:graphicFrame>
        <p:nvGraphicFramePr>
          <p:cNvPr id="31" name="Object 6"/>
          <p:cNvGraphicFramePr>
            <a:graphicFrameLocks noChangeAspect="1"/>
          </p:cNvGraphicFramePr>
          <p:nvPr/>
        </p:nvGraphicFramePr>
        <p:xfrm>
          <a:off x="4716016" y="3490714"/>
          <a:ext cx="1301087" cy="442342"/>
        </p:xfrm>
        <a:graphic>
          <a:graphicData uri="http://schemas.openxmlformats.org/presentationml/2006/ole">
            <p:oleObj spid="_x0000_s71682" name="Документ" r:id="rId4" imgW="1512366" imgH="513721" progId="Word.Document.8">
              <p:embed/>
            </p:oleObj>
          </a:graphicData>
        </a:graphic>
      </p:graphicFrame>
      <p:graphicFrame>
        <p:nvGraphicFramePr>
          <p:cNvPr id="32" name="Object 7"/>
          <p:cNvGraphicFramePr>
            <a:graphicFrameLocks noChangeAspect="1"/>
          </p:cNvGraphicFramePr>
          <p:nvPr/>
        </p:nvGraphicFramePr>
        <p:xfrm>
          <a:off x="4788024" y="5229200"/>
          <a:ext cx="1265237" cy="409575"/>
        </p:xfrm>
        <a:graphic>
          <a:graphicData uri="http://schemas.openxmlformats.org/presentationml/2006/ole">
            <p:oleObj spid="_x0000_s71683" name="Документ" r:id="rId5" imgW="1264979" imgH="409034" progId="Word.Document.8">
              <p:embed/>
            </p:oleObj>
          </a:graphicData>
        </a:graphic>
      </p:graphicFrame>
      <p:sp>
        <p:nvSpPr>
          <p:cNvPr id="33" name="Text Box 8"/>
          <p:cNvSpPr>
            <a:spLocks noChangeArrowheads="1"/>
          </p:cNvSpPr>
          <p:nvPr/>
        </p:nvSpPr>
        <p:spPr bwMode="auto">
          <a:xfrm>
            <a:off x="107950" y="5625654"/>
            <a:ext cx="8928100" cy="755674"/>
          </a:xfrm>
          <a:prstGeom prst="roundRect">
            <a:avLst>
              <a:gd name="adj" fmla="val 938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7. Значения показателей оценки населением эффективности деятельности органов местного самоуправления определяются на основе данных независимых опросов населения, порядок организации и проведения которых определяется нормативным правовым актом высшего должностного лица (руководителя высшего исполнительного органа государственной власти) </a:t>
            </a:r>
          </a:p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субъекта Российской Федерации.</a:t>
            </a:r>
          </a:p>
        </p:txBody>
      </p:sp>
      <p:sp>
        <p:nvSpPr>
          <p:cNvPr id="37" name="Text Box 8"/>
          <p:cNvSpPr>
            <a:spLocks noChangeArrowheads="1"/>
          </p:cNvSpPr>
          <p:nvPr/>
        </p:nvSpPr>
        <p:spPr bwMode="auto">
          <a:xfrm>
            <a:off x="0" y="908720"/>
            <a:ext cx="9144000" cy="2267397"/>
          </a:xfrm>
          <a:prstGeom prst="roundRect">
            <a:avLst>
              <a:gd name="adj" fmla="val 938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12700">
            <a:solidFill>
              <a:srgbClr val="004D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4. Индекс среднего объема показателя эффективности деятельности органов местного самоуправления (</a:t>
            </a:r>
            <a:r>
              <a:rPr lang="ru-RU" sz="1200" b="1" dirty="0" err="1">
                <a:solidFill>
                  <a:srgbClr val="1D1D79"/>
                </a:solidFill>
              </a:rPr>
              <a:t>Исо</a:t>
            </a:r>
            <a:r>
              <a:rPr lang="ru-RU" sz="1200" b="1" dirty="0">
                <a:solidFill>
                  <a:srgbClr val="1D1D79"/>
                </a:solidFill>
              </a:rPr>
              <a:t>) определяется:</a:t>
            </a:r>
          </a:p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а) в отношении индекса показателя, большее значение которого отражает большую эффективность, - по формуле:</a:t>
            </a:r>
          </a:p>
          <a:p>
            <a:pPr algn="just">
              <a:defRPr/>
            </a:pPr>
            <a:endParaRPr lang="ru-RU" sz="1200" b="1" dirty="0">
              <a:solidFill>
                <a:srgbClr val="1D1D79"/>
              </a:solidFill>
            </a:endParaRPr>
          </a:p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где:</a:t>
            </a:r>
          </a:p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О - значение среднего объема показателя эффективности деятельности органов местного самоуправления за отчетный год и 2 года, предшествующие отчетному;</a:t>
            </a:r>
          </a:p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       - минимальное значение среднего объема показателя эффективности деятельности органов местного самоуправления за отчетный год и 2 года, предшествующие отчетному;</a:t>
            </a:r>
          </a:p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       - максимальное значение среднего объема показателя эффективности деятельности органов местного самоуправления за отчетный год и 2 года, предшествующие отчетному;</a:t>
            </a:r>
          </a:p>
          <a:p>
            <a:pPr algn="just">
              <a:defRPr/>
            </a:pPr>
            <a:r>
              <a:rPr lang="ru-RU" sz="1200" b="1" dirty="0">
                <a:solidFill>
                  <a:srgbClr val="1D1D79"/>
                </a:solidFill>
              </a:rPr>
              <a:t>б) в отношении индекса показателя, большее значение которого отражает меньшую эффективность, - по формуле</a:t>
            </a:r>
            <a:r>
              <a:rPr lang="ru-RU" sz="1200" b="1" dirty="0" smtClean="0">
                <a:solidFill>
                  <a:srgbClr val="1D1D79"/>
                </a:solidFill>
              </a:rPr>
              <a:t>:</a:t>
            </a:r>
            <a:endParaRPr lang="ru-RU" sz="1200" b="1" dirty="0">
              <a:solidFill>
                <a:srgbClr val="1D1D79"/>
              </a:solidFill>
            </a:endParaRPr>
          </a:p>
          <a:p>
            <a:pPr algn="just">
              <a:defRPr/>
            </a:pPr>
            <a:endParaRPr lang="ru-RU" sz="1200" b="1" dirty="0">
              <a:solidFill>
                <a:srgbClr val="1D1D79"/>
              </a:solidFill>
            </a:endParaRPr>
          </a:p>
        </p:txBody>
      </p:sp>
      <p:pic>
        <p:nvPicPr>
          <p:cNvPr id="41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0337" y="1328416"/>
            <a:ext cx="2009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9862" y="2947517"/>
            <a:ext cx="2000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546" y="2023989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1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496" y="2395464"/>
            <a:ext cx="342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1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3861048"/>
            <a:ext cx="200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1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1794" y="4045446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1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81794" y="4261470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1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1794" y="4621510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AutoShape 20"/>
          <p:cNvSpPr>
            <a:spLocks noChangeArrowheads="1"/>
          </p:cNvSpPr>
          <p:nvPr/>
        </p:nvSpPr>
        <p:spPr bwMode="auto">
          <a:xfrm rot="10800000">
            <a:off x="3131839" y="2960092"/>
            <a:ext cx="179685" cy="216023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CF3D3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3" name="AutoShape 21"/>
          <p:cNvSpPr>
            <a:spLocks noChangeArrowheads="1"/>
          </p:cNvSpPr>
          <p:nvPr/>
        </p:nvSpPr>
        <p:spPr bwMode="auto">
          <a:xfrm>
            <a:off x="3246487" y="1304603"/>
            <a:ext cx="215900" cy="287338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58BC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4810</Words>
  <Application>Microsoft Office PowerPoint</Application>
  <PresentationFormat>Экран (4:3)</PresentationFormat>
  <Paragraphs>600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1_Тема Office</vt:lpstr>
      <vt:lpstr>Диаграмма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konstantin.provkov</dc:creator>
  <cp:lastModifiedBy>Админ</cp:lastModifiedBy>
  <cp:revision>105</cp:revision>
  <dcterms:created xsi:type="dcterms:W3CDTF">2014-01-31T06:41:02Z</dcterms:created>
  <dcterms:modified xsi:type="dcterms:W3CDTF">2014-02-20T04:20:39Z</dcterms:modified>
</cp:coreProperties>
</file>