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4"/>
  </p:notesMasterIdLst>
  <p:sldIdLst>
    <p:sldId id="316" r:id="rId2"/>
    <p:sldId id="277" r:id="rId3"/>
    <p:sldId id="257" r:id="rId4"/>
    <p:sldId id="259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284" r:id="rId17"/>
    <p:sldId id="307" r:id="rId18"/>
    <p:sldId id="272" r:id="rId19"/>
    <p:sldId id="286" r:id="rId20"/>
    <p:sldId id="318" r:id="rId21"/>
    <p:sldId id="289" r:id="rId22"/>
    <p:sldId id="267" r:id="rId23"/>
    <p:sldId id="305" r:id="rId24"/>
    <p:sldId id="290" r:id="rId25"/>
    <p:sldId id="291" r:id="rId26"/>
    <p:sldId id="315" r:id="rId27"/>
    <p:sldId id="293" r:id="rId28"/>
    <p:sldId id="295" r:id="rId29"/>
    <p:sldId id="285" r:id="rId30"/>
    <p:sldId id="294" r:id="rId31"/>
    <p:sldId id="297" r:id="rId32"/>
    <p:sldId id="300" r:id="rId33"/>
    <p:sldId id="301" r:id="rId34"/>
    <p:sldId id="312" r:id="rId35"/>
    <p:sldId id="302" r:id="rId36"/>
    <p:sldId id="321" r:id="rId37"/>
    <p:sldId id="324" r:id="rId38"/>
    <p:sldId id="329" r:id="rId39"/>
    <p:sldId id="331" r:id="rId40"/>
    <p:sldId id="308" r:id="rId41"/>
    <p:sldId id="309" r:id="rId42"/>
    <p:sldId id="306" r:id="rId4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C3"/>
    <a:srgbClr val="0000FF"/>
    <a:srgbClr val="003399"/>
    <a:srgbClr val="006600"/>
    <a:srgbClr val="000099"/>
    <a:srgbClr val="000086"/>
    <a:srgbClr val="0033CC"/>
    <a:srgbClr val="000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7" autoAdjust="0"/>
    <p:restoredTop sz="69656" autoAdjust="0"/>
  </p:normalViewPr>
  <p:slideViewPr>
    <p:cSldViewPr>
      <p:cViewPr>
        <p:scale>
          <a:sx n="96" d="100"/>
          <a:sy n="96" d="100"/>
        </p:scale>
        <p:origin x="-87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inist\&#1086;&#1073;&#1097;&#1072;&#1103;%20&#1087;&#1072;&#1087;&#1082;&#1072;\&#1050;&#1074;&#1072;&#1088;&#1090;&#1072;&#1083;&#1100;&#1085;&#1099;&#1081;%20&#1072;&#1085;&#1072;&#1083;&#1080;&#1079;\2016\1%20&#1089;&#1077;&#1085;&#1090;&#1103;&#1073;&#1088;&#1103;%202016%20&#1075;&#1086;&#1076;&#1072;\&#1055;&#1088;&#1080;&#1083;&#1086;&#1078;&#1077;&#1085;&#1080;&#1077;%20&#8470;1%20&#1076;&#1080;&#1072;&#1075;&#1088;&#1072;&#1084;&#1084;&#1072;%20&#1088;&#1072;&#1081;&#1086;&#1085;%20%20&#1082;&#1074;%20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dLbls>
            <c:dLbl>
              <c:idx val="0"/>
              <c:layout>
                <c:manualLayout>
                  <c:x val="-0.11142825896762908"/>
                  <c:y val="0.113673290838645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2,7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  <a:r>
                      <a:rPr lang="ru-RU"/>
                      <a:t>,</a:t>
                    </a:r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  <a:r>
                      <a:rPr lang="ru-RU"/>
                      <a:t>,6 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'Лист1'!$A$2:$A$4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2695</c:v>
                </c:pt>
                <c:pt idx="1">
                  <c:v>5461</c:v>
                </c:pt>
                <c:pt idx="2">
                  <c:v>13096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'Лист1'!$A$2:$A$3</c:f>
              <c:strCache>
                <c:ptCount val="2"/>
                <c:pt idx="0">
                  <c:v>Мужчины 10230 чел.</c:v>
                </c:pt>
                <c:pt idx="1">
                  <c:v>Женщины 11022 чел.</c:v>
                </c:pt>
              </c:strCache>
            </c:str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10230</c:v>
                </c:pt>
                <c:pt idx="1">
                  <c:v>11022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7427682234930588"/>
          <c:y val="0.28871867301316956"/>
          <c:w val="0.40575694037762294"/>
          <c:h val="0.422562653973661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26078492067693E-2"/>
          <c:y val="0.19472365973673206"/>
          <c:w val="0.88690598330533266"/>
          <c:h val="0.59699728703979305"/>
        </c:manualLayout>
      </c:layout>
      <c:pie3DChart>
        <c:varyColors val="1"/>
        <c:ser>
          <c:idx val="0"/>
          <c:order val="0"/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Ш</a:t>
                    </a:r>
                    <a:r>
                      <a:rPr lang="ru-RU" dirty="0"/>
                      <a:t>трафы </a:t>
                    </a:r>
                    <a:r>
                      <a:rPr lang="ru-RU" dirty="0" smtClean="0"/>
                      <a:t>3,1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dirty="0"/>
                      <a:t>алоги на совокупный доход
</a:t>
                    </a:r>
                    <a:r>
                      <a:rPr lang="ru-RU" dirty="0" smtClean="0"/>
                      <a:t>6,1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dirty="0"/>
                      <a:t>оходы от использования имущества </a:t>
                    </a:r>
                    <a:r>
                      <a:rPr lang="ru-RU" dirty="0" smtClean="0"/>
                      <a:t>14,5%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dirty="0"/>
                      <a:t>стальные налоги и сборы </a:t>
                    </a:r>
                    <a:r>
                      <a:rPr lang="ru-RU" dirty="0" smtClean="0"/>
                      <a:t>15,1%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dirty="0"/>
                      <a:t>алог на доходы физических лиц 
</a:t>
                    </a:r>
                    <a:r>
                      <a:rPr lang="ru-RU" dirty="0" smtClean="0"/>
                      <a:t>61,2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'Приложение № 2'!$B$7:$B$11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6.5</c:v>
                </c:pt>
                <c:pt idx="2">
                  <c:v>24.1</c:v>
                </c:pt>
                <c:pt idx="3">
                  <c:v>10.5</c:v>
                </c:pt>
                <c:pt idx="4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chemeClr val="accent1">
              <a:lumMod val="75000"/>
            </a:schemeClr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111DE-43B7-44C5-A15B-DC90391D4C99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/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/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/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/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/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/>
    </dgm:pt>
  </dgm:ptLst>
  <dgm:cxnLst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/>
      <dgm:t>
        <a:bodyPr/>
        <a:lstStyle/>
        <a:p>
          <a:pPr rtl="0"/>
          <a:r>
            <a:rPr lang="ru-RU" sz="18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23 образовательных учреждений:</a:t>
          </a:r>
          <a:endParaRPr lang="ru-RU" sz="1800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/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/>
        </a:p>
      </dgm:t>
    </dgm:pt>
    <dgm:pt modelId="{4B8C4BC3-3353-4898-9610-F1B56B9A261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/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/>
        </a:p>
      </dgm:t>
    </dgm:pt>
    <dgm:pt modelId="{E06F4214-7552-4724-9E61-E171880ED69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– дошкольных образовательных учреждений </a:t>
          </a:r>
        </a:p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(8 муниципальных, 1 ведомственное);</a:t>
          </a:r>
          <a:endParaRPr lang="ru-RU" sz="16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/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/>
        </a:p>
      </dgm:t>
    </dgm:pt>
    <dgm:pt modelId="{BEFBD29D-830C-4B61-A7F6-E9AA2D8A2FD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/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/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4" custScaleX="124800" custLinFactNeighborX="11316" custLinFactNeighborY="28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4" custLinFactNeighborX="24002" custLinFactNeighborY="7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4" custLinFactY="-67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4" custScaleX="117949" custScaleY="123424" custLinFactNeighborX="24002" custLinFactNeighborY="-1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4" custLinFactY="-39770" custLinFactNeighborX="-12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4" custLinFactNeighborX="24002" custLinFactNeighborY="-44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4" custLinFactY="-299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5F82-0D1A-4523-BCFE-F661CDEFCBBB}">
      <dsp:nvSpPr>
        <dsp:cNvPr id="0" name=""/>
        <dsp:cNvSpPr/>
      </dsp:nvSpPr>
      <dsp:spPr>
        <a:xfrm>
          <a:off x="12264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64AAD-4AFB-4E58-9416-5AE87737F738}">
      <dsp:nvSpPr>
        <dsp:cNvPr id="0" name=""/>
        <dsp:cNvSpPr/>
      </dsp:nvSpPr>
      <dsp:spPr>
        <a:xfrm>
          <a:off x="12264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641" y="1795955"/>
        <a:ext cx="2606373" cy="966964"/>
      </dsp:txXfrm>
    </dsp:sp>
    <dsp:sp modelId="{11F3B515-D30E-498B-8633-9429A8FCD559}">
      <dsp:nvSpPr>
        <dsp:cNvPr id="0" name=""/>
        <dsp:cNvSpPr/>
      </dsp:nvSpPr>
      <dsp:spPr>
        <a:xfrm>
          <a:off x="298976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7BE43-3F4C-4F83-8DC2-70E58CE246D9}">
      <dsp:nvSpPr>
        <dsp:cNvPr id="0" name=""/>
        <dsp:cNvSpPr/>
      </dsp:nvSpPr>
      <dsp:spPr>
        <a:xfrm>
          <a:off x="298976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9761" y="1795955"/>
        <a:ext cx="2606373" cy="966964"/>
      </dsp:txXfrm>
    </dsp:sp>
    <dsp:sp modelId="{EC98F490-841C-4BE4-866E-980E033AD04E}">
      <dsp:nvSpPr>
        <dsp:cNvPr id="0" name=""/>
        <dsp:cNvSpPr/>
      </dsp:nvSpPr>
      <dsp:spPr>
        <a:xfrm>
          <a:off x="6135933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A86BF-D1C7-4B79-88B7-330FE3B772A3}">
      <dsp:nvSpPr>
        <dsp:cNvPr id="0" name=""/>
        <dsp:cNvSpPr/>
      </dsp:nvSpPr>
      <dsp:spPr>
        <a:xfrm>
          <a:off x="5856882" y="1795955"/>
          <a:ext cx="3164476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6882" y="1795955"/>
        <a:ext cx="3164476" cy="966964"/>
      </dsp:txXfrm>
    </dsp:sp>
    <dsp:sp modelId="{97D83FC2-E5D2-4C6C-982B-51B76969D785}">
      <dsp:nvSpPr>
        <dsp:cNvPr id="0" name=""/>
        <dsp:cNvSpPr/>
      </dsp:nvSpPr>
      <dsp:spPr>
        <a:xfrm>
          <a:off x="401692" y="3023557"/>
          <a:ext cx="2606373" cy="179579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E415-F7CB-4617-8B97-3FDFE31BFFE1}">
      <dsp:nvSpPr>
        <dsp:cNvPr id="0" name=""/>
        <dsp:cNvSpPr/>
      </dsp:nvSpPr>
      <dsp:spPr>
        <a:xfrm>
          <a:off x="401692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692" y="4819349"/>
        <a:ext cx="2606373" cy="966964"/>
      </dsp:txXfrm>
    </dsp:sp>
    <dsp:sp modelId="{470CEAA1-13A4-49AC-ACEB-CA6D5D0C9A31}">
      <dsp:nvSpPr>
        <dsp:cNvPr id="0" name=""/>
        <dsp:cNvSpPr/>
      </dsp:nvSpPr>
      <dsp:spPr>
        <a:xfrm>
          <a:off x="326881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0F27-2237-488D-A64B-09C6F741B6C9}">
      <dsp:nvSpPr>
        <dsp:cNvPr id="0" name=""/>
        <dsp:cNvSpPr/>
      </dsp:nvSpPr>
      <dsp:spPr>
        <a:xfrm>
          <a:off x="326881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8813" y="4819349"/>
        <a:ext cx="2606373" cy="966964"/>
      </dsp:txXfrm>
    </dsp:sp>
    <dsp:sp modelId="{A8F31378-6D3F-4692-BD23-68F32C1D4154}">
      <dsp:nvSpPr>
        <dsp:cNvPr id="0" name=""/>
        <dsp:cNvSpPr/>
      </dsp:nvSpPr>
      <dsp:spPr>
        <a:xfrm>
          <a:off x="613593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EF88F-EFF1-40C5-9D41-F19EC562EC6D}">
      <dsp:nvSpPr>
        <dsp:cNvPr id="0" name=""/>
        <dsp:cNvSpPr/>
      </dsp:nvSpPr>
      <dsp:spPr>
        <a:xfrm>
          <a:off x="613593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5933" y="4819349"/>
        <a:ext cx="2606373" cy="96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B722-6D27-4D6F-8B84-013A5211E493}">
      <dsp:nvSpPr>
        <dsp:cNvPr id="0" name=""/>
        <dsp:cNvSpPr/>
      </dsp:nvSpPr>
      <dsp:spPr>
        <a:xfrm>
          <a:off x="0" y="217120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F8F8-43AA-4B4A-B571-CCB02C4D09C8}">
      <dsp:nvSpPr>
        <dsp:cNvPr id="0" name=""/>
        <dsp:cNvSpPr/>
      </dsp:nvSpPr>
      <dsp:spPr>
        <a:xfrm>
          <a:off x="320647" y="136495"/>
          <a:ext cx="50328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23 образовательных учреждений:</a:t>
          </a:r>
          <a:endParaRPr lang="ru-RU" sz="1800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9381" y="155229"/>
        <a:ext cx="4995374" cy="346292"/>
      </dsp:txXfrm>
    </dsp:sp>
    <dsp:sp modelId="{65801864-55BE-48B3-ADFF-F879CBDB54E1}">
      <dsp:nvSpPr>
        <dsp:cNvPr id="0" name=""/>
        <dsp:cNvSpPr/>
      </dsp:nvSpPr>
      <dsp:spPr>
        <a:xfrm>
          <a:off x="0" y="714378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E2622-6E38-47A1-A55D-C7550DFEE506}">
      <dsp:nvSpPr>
        <dsp:cNvPr id="0" name=""/>
        <dsp:cNvSpPr/>
      </dsp:nvSpPr>
      <dsp:spPr>
        <a:xfrm>
          <a:off x="357190" y="642942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661676"/>
        <a:ext cx="3995258" cy="346292"/>
      </dsp:txXfrm>
    </dsp:sp>
    <dsp:sp modelId="{9173E5F1-B5C3-4DA8-8C02-9CF9423C63E6}">
      <dsp:nvSpPr>
        <dsp:cNvPr id="0" name=""/>
        <dsp:cNvSpPr/>
      </dsp:nvSpPr>
      <dsp:spPr>
        <a:xfrm>
          <a:off x="0" y="1285885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52721-6B01-4BF9-BEB8-E3F98B65D2BB}">
      <dsp:nvSpPr>
        <dsp:cNvPr id="0" name=""/>
        <dsp:cNvSpPr/>
      </dsp:nvSpPr>
      <dsp:spPr>
        <a:xfrm>
          <a:off x="357190" y="1143006"/>
          <a:ext cx="4756560" cy="47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– дошкольных образовательных учреждений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(8 муниципальных, 1 ведомственное);</a:t>
          </a:r>
          <a:endParaRPr lang="ru-RU" sz="16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0312" y="1166128"/>
        <a:ext cx="4710316" cy="427407"/>
      </dsp:txXfrm>
    </dsp:sp>
    <dsp:sp modelId="{3F1780AF-3EF8-464A-ABF4-1F09BA3A09F8}">
      <dsp:nvSpPr>
        <dsp:cNvPr id="0" name=""/>
        <dsp:cNvSpPr/>
      </dsp:nvSpPr>
      <dsp:spPr>
        <a:xfrm>
          <a:off x="0" y="1785950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865-9B1F-4B95-8942-DDBFC201B853}">
      <dsp:nvSpPr>
        <dsp:cNvPr id="0" name=""/>
        <dsp:cNvSpPr/>
      </dsp:nvSpPr>
      <dsp:spPr>
        <a:xfrm>
          <a:off x="357190" y="1714511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1733245"/>
        <a:ext cx="3995258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6" rIns="96013" bIns="4800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6013" tIns="48006" rIns="96013" bIns="4800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6013" tIns="48006" rIns="96013" bIns="480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544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41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oleObject" Target="../embeddings/oleObject1.bin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33.png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7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microsoft.com/office/2007/relationships/diagramDrawing" Target="../diagrams/drawing6.xml"/><Relationship Id="rId4" Type="http://schemas.openxmlformats.org/officeDocument/2006/relationships/image" Target="../media/image48.jpe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ibgrain.ru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bacc.ru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Андрей Михайлович Эпов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12" descr="станция Забайкаль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99652" y="3140968"/>
            <a:ext cx="4467224" cy="287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В структуре таможенного поста 8 подразделений, где трудятся 140 должностных лиц.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pic>
        <p:nvPicPr>
          <p:cNvPr id="13317" name="Picture 5" descr="C:\Users\Фэйсер\Desktop\1_366992e489c832e6605430b79c8bf9f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95813" y="1412776"/>
            <a:ext cx="2064047" cy="1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9" name="Picture 7" descr="D:\Работа перейди на Федота)\Инвестиционный паспорт МР ЗР\dsc05273.1u59hq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242048" y="1412776"/>
            <a:ext cx="1824828" cy="134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/>
        </p:nvGraphicFramePr>
        <p:xfrm>
          <a:off x="214313" y="3214688"/>
          <a:ext cx="6013450" cy="3385503"/>
        </p:xfrm>
        <a:graphic>
          <a:graphicData uri="http://schemas.openxmlformats.org/drawingml/2006/table">
            <a:tbl>
              <a:tblPr/>
              <a:tblGrid>
                <a:gridCol w="3622675"/>
                <a:gridCol w="1055687"/>
                <a:gridCol w="1335088"/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01.09.2018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Число мест в дошкольных учреждениях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мест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935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Численность детей, посещающих     дошкольные учреждения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1259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дошкольных  учреждений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Охват детей дошкольным образованием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52,7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учащихся в общеобразовательных школах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97,6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45361" y="4365104"/>
            <a:ext cx="307392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32385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пос. при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мероприятия: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дополнительные выплаты медицинским работникам первичного звена, фельдшерско-акушерских пунктов, отделений скорой медицинской помощи;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оказание медицинской помощи женщинам в период беременности и родов;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приобретение иммунобиологических препаратов.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67169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/>
        </p:nvGraphicFramePr>
        <p:xfrm>
          <a:off x="285750" y="4214813"/>
          <a:ext cx="5472113" cy="2556067"/>
        </p:xfrm>
        <a:graphic>
          <a:graphicData uri="http://schemas.openxmlformats.org/drawingml/2006/table">
            <a:tbl>
              <a:tblPr/>
              <a:tblGrid>
                <a:gridCol w="3133725"/>
                <a:gridCol w="1152525"/>
                <a:gridCol w="1185863"/>
              </a:tblGrid>
              <a:tr h="365125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01.01.2018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57950" y="2636912"/>
            <a:ext cx="256133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</p:nvPr>
        </p:nvGraphicFramePr>
        <p:xfrm>
          <a:off x="642938" y="1143000"/>
          <a:ext cx="7929562" cy="29255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/>
                <a:gridCol w="1368152"/>
                <a:gridCol w="1840260"/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01.01.201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учреждений культурно-досугового 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кинотеатров (киноустановок)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библиотек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19288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293096"/>
            <a:ext cx="2891296" cy="1967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1988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436096" y="3933056"/>
            <a:ext cx="3406374" cy="26600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quarter" idx="3"/>
          </p:nvPr>
        </p:nvGraphicFramePr>
        <p:xfrm>
          <a:off x="571500" y="1285875"/>
          <a:ext cx="8001000" cy="2591154"/>
        </p:xfrm>
        <a:graphic>
          <a:graphicData uri="http://schemas.openxmlformats.org/drawingml/2006/table">
            <a:tbl>
              <a:tblPr/>
              <a:tblGrid>
                <a:gridCol w="5584825"/>
                <a:gridCol w="1152525"/>
                <a:gridCol w="12636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01.01.2018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спортивных сооружений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спортивных залов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плавательных бассейнов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детских юношеских спортивных школ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занимающихся в ДЮСШ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занимающихся физической культурой и спортом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2209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2915816" y="4077072"/>
            <a:ext cx="2598105" cy="15716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99592" y="5085184"/>
            <a:ext cx="2143140" cy="13326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3571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01.01.2017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  <p:graphicFrame>
        <p:nvGraphicFramePr>
          <p:cNvPr id="43012" name="Диаграмма 11"/>
          <p:cNvGraphicFramePr>
            <a:graphicFrameLocks/>
          </p:cNvGraphicFramePr>
          <p:nvPr/>
        </p:nvGraphicFramePr>
        <p:xfrm>
          <a:off x="128588" y="2798763"/>
          <a:ext cx="9066212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r:id="rId4" imgW="9065538" imgH="4109060" progId="Excel.Sheet.8">
                  <p:embed/>
                </p:oleObj>
              </mc:Choice>
              <mc:Fallback>
                <p:oleObj r:id="rId4" imgW="9065538" imgH="4109060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798763"/>
                        <a:ext cx="9066212" cy="411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355976" y="1052736"/>
          <a:ext cx="4623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764704"/>
          <a:ext cx="4320480" cy="25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79512" y="836712"/>
          <a:ext cx="468052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</p:nvPr>
        </p:nvGraphicFramePr>
        <p:xfrm>
          <a:off x="971600" y="1556793"/>
          <a:ext cx="7344816" cy="2721065"/>
        </p:xfrm>
        <a:graphic>
          <a:graphicData uri="http://schemas.openxmlformats.org/drawingml/2006/table">
            <a:tbl>
              <a:tblPr/>
              <a:tblGrid>
                <a:gridCol w="3148972"/>
                <a:gridCol w="1066740"/>
                <a:gridCol w="1066740"/>
                <a:gridCol w="1066740"/>
                <a:gridCol w="995624"/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9,145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01.01.2018года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21192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/>
        </p:nvGraphicFramePr>
        <p:xfrm>
          <a:off x="755650" y="1052736"/>
          <a:ext cx="7920806" cy="2872443"/>
        </p:xfrm>
        <a:graphic>
          <a:graphicData uri="http://schemas.openxmlformats.org/drawingml/2006/table">
            <a:tbl>
              <a:tblPr/>
              <a:tblGrid>
                <a:gridCol w="6408119"/>
                <a:gridCol w="1512687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заявленных вакансий, единиц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196753"/>
            <a:ext cx="8821737" cy="3096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ПАО «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Совкомбанк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»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( пгт.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Забайкальск)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83768" y="4725144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3968" y="4869160"/>
            <a:ext cx="2068609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28184" y="5013176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6086" name="Picture 12" descr="115-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85184"/>
            <a:ext cx="1800200" cy="14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Андрей Михайлович Эпов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905407" y="1488004"/>
          <a:ext cx="7755524" cy="451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консолидированного бюджета за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- 514,2 тонн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- 9,6 тонн  кондитерских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- 3,5 тонн макаронных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- 24,8 тонны  мясных полуфабрикатов. 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производители: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Забайкальское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 ИП Данилова,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ИП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Касумов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Касумов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Намжтлов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Бронников, СХПК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«Степной».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0,86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1196752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/>
        </p:nvGraphicFramePr>
        <p:xfrm>
          <a:off x="683568" y="4005064"/>
          <a:ext cx="5585246" cy="20020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/>
                <a:gridCol w="1296144"/>
                <a:gridCol w="1080120"/>
              </a:tblGrid>
              <a:tr h="26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31,04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30,18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5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11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/>
        </p:nvGraphicFramePr>
        <p:xfrm>
          <a:off x="2700338" y="2349500"/>
          <a:ext cx="5111750" cy="4297490"/>
        </p:xfrm>
        <a:graphic>
          <a:graphicData uri="http://schemas.openxmlformats.org/drawingml/2006/table">
            <a:tbl>
              <a:tblPr/>
              <a:tblGrid>
                <a:gridCol w="3816350"/>
                <a:gridCol w="12954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2017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розничной торговли, млн. 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1899,07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общественного питания, млн. 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91,42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Объем платных услуг, млн. 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797,5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257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 Минимаркеты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 Магазины -дискаунтеры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6. Рестораны, кафе, бары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836712"/>
          <a:ext cx="8353052" cy="54011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/>
                <a:gridCol w="2448148"/>
                <a:gridCol w="3672532"/>
              </a:tblGrid>
              <a:tr h="396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предприятия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выпускаемой продукции/ оказываемые услуги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Контакты предприятия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Станция Забайкальск ОАО «РЖД»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Железнодорожные перевозки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5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ЗабТЭК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Выработка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теплоэнергии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/>
                        <a:t>674520, Забайкальский</a:t>
                      </a:r>
                      <a:r>
                        <a:rPr lang="ru-RU" sz="1100" kern="1200" baseline="0" dirty="0" smtClean="0"/>
                        <a:t> край,  г. Чита, ул. Петровская  44.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</a:t>
                      </a:r>
                      <a:r>
                        <a:rPr lang="ru-RU" sz="1100" kern="1200" dirty="0" smtClean="0"/>
                        <a:t>8(3022)357958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ФГУП «Почта России»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Краснокаменского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почтамта ОПС «Забайкальск»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Почтовая связь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2-15-82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ПАО «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Ростелеком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Электросвязь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2-13-75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Сибири-Читаэнерго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2-25-14, 3-22-21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Борзинская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дистанция энергоснабжения РЭС станции Забайкальск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8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Управляющая компания ООО «МК «Забайкальск»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многоквартирными домами, сбор и вывоз мусора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19а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Тел: 8 -914-808-98-77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792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 «Отдел материально-технического обеспечения Администрации муниципального района «Забайкальский район»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2-22-71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/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/>
                <a:gridCol w="25193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01.01.2018 г.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1965,5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10646,2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960,3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/>
                <a:gridCol w="25114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01.01.2018 г.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15740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5539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12914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7359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30" y="185060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477328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5 сельхозпредприятий;</a:t>
            </a:r>
          </a:p>
          <a:p>
            <a:pPr algn="ctr"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18 крестьянско-фермерских хозяйств;</a:t>
            </a:r>
          </a:p>
          <a:p>
            <a:pPr algn="ctr"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1264 личных подсобных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286256"/>
            <a:ext cx="3348434" cy="5715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Микрорайон «Южный»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4" y="4286256"/>
            <a:ext cx="3420442" cy="5715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Строительство дороги Мациевская - Краснокаменск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3" y="857250"/>
            <a:ext cx="800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«Труд»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реконструкция автомобильной дороги Краснокаменск – Мациевская регионального значения на участке км 74+000 – км 81+200 в Забайкальском районе Забайкальского края»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43000" y="2500313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Объемы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строительства (за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год)</a:t>
            </a:r>
          </a:p>
        </p:txBody>
      </p:sp>
      <p:pic>
        <p:nvPicPr>
          <p:cNvPr id="14" name="Picture 2" descr="Z:\пресс-служба\фотоальбомы\Фотоальбомы\фото к отчету\DSC05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2185592" cy="142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26" name="Picture 30" descr="D:\Работа перейди на Федота)\Инвестиционный паспорт МР ЗР\img_3658.6v6du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903713" y="5000636"/>
            <a:ext cx="2240287" cy="148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27" name="Picture 31" descr="D:\Работа перейди на Федота)\Инвестиционный паспорт МР ЗР\dsc02050.a9ss8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500562" y="5072074"/>
            <a:ext cx="2210569" cy="147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28" name="Picture 32" descr="D:\Работа перейди на Федота)\Инвестиционный паспорт МР ЗР\news_strojatsjadoma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t="6639" b="3517"/>
          <a:stretch/>
        </p:blipFill>
        <p:spPr bwMode="auto">
          <a:xfrm>
            <a:off x="2357422" y="5072074"/>
            <a:ext cx="2017365" cy="146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9729" name="Group 33"/>
          <p:cNvGraphicFramePr>
            <a:graphicFrameLocks noGrp="1"/>
          </p:cNvGraphicFramePr>
          <p:nvPr/>
        </p:nvGraphicFramePr>
        <p:xfrm>
          <a:off x="571500" y="2928938"/>
          <a:ext cx="7875588" cy="11144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383338"/>
                <a:gridCol w="14922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5663,0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20,8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11,71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 всех поселениях района установлены универсальные таксофоны.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сотовой связи оказывают компании МТС,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МегаФон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Сотовая связь работает в 8 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почтовой связи оказывают 8 стационарных отделений почтовой связи УФПС Забайкальского края – филиала ФГУП «Почта России».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Доступ к сети Интернет имеется  в  9 населенных пунктах.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2862296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42667" y="4589636"/>
            <a:ext cx="1986539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/>
                <a:gridCol w="2270662"/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 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539552" y="1052736"/>
            <a:ext cx="8208912" cy="5472608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в муниципальной программе 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«Экономическое развитие»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(2016 - 2021 г.г.)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alt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 в 2018 году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/>
        </p:nvGraphicFramePr>
        <p:xfrm>
          <a:off x="323528" y="836712"/>
          <a:ext cx="8352928" cy="57121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и муниципальным долгом муниципального района «Забайкальский район» 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35 096,7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 муниципальной собственностью муниципального района «Забайкальский район»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78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«Экономическое развитие» 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информационного общества и формирование электронного правительства в муниципальном районе «Забайкальский район» 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муниципального района «Забайкальский район» (2016-2021 годы)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4153,3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физической культуры и спорта в муниципальном районе «Забайкальский район»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8110,4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территорий от чрезвычайных ситуаций, обеспечение пожарной безопасности и безопасности людей на водных объектах»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сельского хозяйства и регулирования рынков сельскохозяйственной продукции, сырья и продовольствия»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«Устойчивое развитие сельских территорий»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5 421,6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муниципального управления муниципального района «Забайкальский район»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82 107,0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«Социальная поддержка граждан»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«Муниципальное  регулирование территориального развития муниципального района «Забайкальский район» (2016 - 2021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10 695,2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муниципального района «Забайкальский район»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389 514,5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муниципального района «Забайкальский район»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11 009,1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23850" y="1160483"/>
            <a:ext cx="860583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«Управление муниципальными финансами и муниципальным долгом муниципального района Забайкальский район» 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«Управление  муниципальной собственностью муниципального района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«Экономическое развитие» 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информационного общества и формирование электронного правительства в муниципальном районе «Забайкальский район» 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культуры муниципального района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2016-20201годы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сельского хозяйства и регулирования рынков сельскохозяйственной продукции, сырья и продовольствия»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«Устойчивое развитие сельских территорий»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«Совершенствование муниципального управления муниципального района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«Социальная поддержка граждан»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«Муниципальное  регулирование территориального развития муниципального района «Забайкальский район» (2016 -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годы)»;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образования муниципального района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2016-2021годы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физической культуры и спорта в муниципальном районе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«Развитие транспортной системы муниципального района «Забайкальский район» на 2017-2021 годы»;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«Защита населения и территорий от чрезвычайных ситуаций, обеспечение пожарной безопасности и безопасности людей на водных объектах»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Профилактика терроризма и экстремизма, а также минимизация и (или) ликвидация последствий проявления терроризма и экстремизма на территории муниципального района «Забайкальский район» (2017- 2020 годы).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uslina_o\Desktop\x_047e3632.jpg"/>
          <p:cNvPicPr>
            <a:picLocks noChangeAspect="1" noChangeArrowheads="1"/>
          </p:cNvPicPr>
          <p:nvPr/>
        </p:nvPicPr>
        <p:blipFill>
          <a:blip r:embed="rId2" cstate="print">
            <a:lum contrast="-32000"/>
          </a:blip>
          <a:srcRect/>
          <a:stretch>
            <a:fillRect/>
          </a:stretch>
        </p:blipFill>
        <p:spPr bwMode="auto">
          <a:xfrm>
            <a:off x="6039038" y="4010183"/>
            <a:ext cx="2890680" cy="1926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843" name="Заголовок 1"/>
          <p:cNvSpPr>
            <a:spLocks noGrp="1"/>
          </p:cNvSpPr>
          <p:nvPr>
            <p:ph type="ctrTitle"/>
          </p:nvPr>
        </p:nvSpPr>
        <p:spPr>
          <a:xfrm>
            <a:off x="214313" y="571500"/>
            <a:ext cx="8643937" cy="723900"/>
          </a:xfrm>
        </p:spPr>
        <p:txBody>
          <a:bodyPr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 ПОДДЕРЖКА </a:t>
            </a:r>
            <a:r>
              <a:rPr lang="en-US" altLang="ru-RU" sz="24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ИНВЕСТИЦИОННОЙ  ДЕЯТЕЛЬНОСТИ</a:t>
            </a:r>
          </a:p>
        </p:txBody>
      </p:sp>
      <p:sp>
        <p:nvSpPr>
          <p:cNvPr id="3584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2875" y="3606800"/>
            <a:ext cx="5929313" cy="2973388"/>
          </a:xfrm>
        </p:spPr>
        <p:txBody>
          <a:bodyPr wrap="square" anchor="ctr">
            <a:spAutoFit/>
          </a:bodyPr>
          <a:lstStyle/>
          <a:p>
            <a:pPr indent="45085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поддержка инвесторов на территории муниципального района «Забайкальский район»  осуществляется в </a:t>
            </a:r>
            <a:r>
              <a:rPr lang="ru-RU" alt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следующих формах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предоставление льгот по аренде имущества, являющегося муниципальной собственностью муниципального района «Забайкальский район»;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субсидирование за счет средств бюджета муниципального района «Забайкальский район» части процентной ставки за пользование кредитом;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предоставление муниципальных гарантий по инвестиционным проектам за счет средств бюджета муниципального района «Забайкальский район»;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609600" algn="l"/>
              </a:tabLs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предоставление инвестиций в уставный капитал.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571500" y="1571625"/>
            <a:ext cx="8032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 территории муниципального района «Забайкальский район» действует </a:t>
            </a:r>
            <a:r>
              <a:rPr lang="ru-RU" altLang="ru-RU" u="sng">
                <a:latin typeface="Times New Roman" pitchFamily="18" charset="0"/>
                <a:cs typeface="Times New Roman" pitchFamily="18" charset="0"/>
              </a:rPr>
              <a:t>Положение о муниципальной поддержке инвестиционной деятельности в муниципальном районе «Забайкальский район»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(постановление Администрации МР «Забайкальский район» </a:t>
            </a:r>
          </a:p>
          <a:p>
            <a:pPr algn="ctr">
              <a:buClr>
                <a:srgbClr val="000000"/>
              </a:buClr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 11.08.2009 г. №867). </a:t>
            </a:r>
          </a:p>
          <a:p>
            <a:pPr algn="ctr">
              <a:buClr>
                <a:srgbClr val="000000"/>
              </a:buClr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стимулирование инвестиционной деятельности на территории района и привлечение инвестиций на основе создания режима наибольшего благоприятствования российским и иностранным инвесторам.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548680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«Организация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специализированного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комплекса «Лесной Терминал»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пгт. Забайкальск, Забайкальского края»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/>
        </p:nvGraphicFramePr>
        <p:xfrm>
          <a:off x="179512" y="1124744"/>
          <a:ext cx="8713788" cy="54888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28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 краткое содержание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специализированного комплекса «Лесной Терминал» в пгт. Забайкальск, Забайкальского края»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проекта заключается в создании технологического комплекса «Лесной Терминал», включающего в себя группу специализированных и универсальных зон, а также необходимые элементы инженерной, транспортной и административной инфраструктуры для обслуживания транзитных и региональных лесных грузопотоков, а также организации переработки древесины.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предусматривает строительство на территории пгт Забайкальск инфраструктурных объектов комплекса «Лесной терминал»: объектов административно-хозяйственного назначения, делового центра, инженерных сетей и сооружений, объектов системы безопасности.</a:t>
                      </a:r>
                    </a:p>
                  </a:txBody>
                  <a:tcPr marL="21818" marR="21818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Инициатор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с ограниченной ответственностью «Забайкальский лесной терминал»</a:t>
                      </a:r>
                    </a:p>
                  </a:txBody>
                  <a:tcPr marL="21818" marR="21818" marT="0" marB="0"/>
                </a:tc>
              </a:tr>
              <a:tr h="270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Территориальная привязка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площадью 90 га на территории муниципального района «Забайкальский район».</a:t>
                      </a:r>
                    </a:p>
                  </a:txBody>
                  <a:tcPr marL="21818" marR="21818" marT="0" marB="0"/>
                </a:tc>
              </a:tr>
              <a:tr h="265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инвестиционного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направлен на организацию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терминально-логистического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комплекса в непосредственной близости к пограничному пункту Забайкальск – Маньчжурия с целью обеспечения необходимой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логистической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инфраструктурой грузовые потоки на границе, а также предусматривает организацию переработки древесины.</a:t>
                      </a:r>
                    </a:p>
                  </a:txBody>
                  <a:tcPr marL="21818" marR="21818" marT="0" marB="0"/>
                </a:tc>
              </a:tr>
              <a:tr h="31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по проекту – 2000 млн. рублей, в том числе: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документации, получение разрешительной документации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млн.рублей;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вертикальная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площадки – 350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бетонирование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площадки – 540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техники и оборудования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420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ж/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тупика – 150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инфраструктурных объектов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операционные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запуск терминала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рублей.</a:t>
                      </a:r>
                    </a:p>
                  </a:txBody>
                  <a:tcPr marL="21818" marR="21818" marT="0" marB="0"/>
                </a:tc>
              </a:tr>
              <a:tr h="31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 виды производимой продукции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Проекта позволит организации предоставлять клиентам лесоматериалы, а также высококачественные услуги по хранению и обработке грузов.</a:t>
                      </a:r>
                    </a:p>
                  </a:txBody>
                  <a:tcPr marL="21818" marR="21818" marT="0" marB="0"/>
                </a:tc>
              </a:tr>
              <a:tr h="31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создаваемых рабочих мест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процессе реализации  проекта будет создано 731 рабочее место.</a:t>
                      </a:r>
                    </a:p>
                  </a:txBody>
                  <a:tcPr marL="21818" marR="21818" marT="0" marB="0"/>
                </a:tc>
              </a:tr>
              <a:tr h="20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Рынки сбыта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Россия, Китай.</a:t>
                      </a:r>
                    </a:p>
                  </a:txBody>
                  <a:tcPr marL="21818" marR="21818" marT="0" marB="0"/>
                </a:tc>
              </a:tr>
              <a:tr h="31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Ожидаемая эффективность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Прирост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налоговых доходов бюджета муниципального района «Забайкальский район» с даты ввода в эксплуатацию объектов инфраструктуры в 2020 году составит 1 536,1 тыс. рублей, или 1,5 %.  </a:t>
                      </a:r>
                    </a:p>
                  </a:txBody>
                  <a:tcPr marL="21818" marR="21818" marT="0" marB="0"/>
                </a:tc>
              </a:tr>
              <a:tr h="19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2018-2026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2" name="Group 62"/>
          <p:cNvGraphicFramePr>
            <a:graphicFrameLocks noGrp="1"/>
          </p:cNvGraphicFramePr>
          <p:nvPr>
            <p:ph idx="1"/>
          </p:nvPr>
        </p:nvGraphicFramePr>
        <p:xfrm>
          <a:off x="179512" y="332656"/>
          <a:ext cx="8786812" cy="60888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01503"/>
                <a:gridCol w="6085309"/>
              </a:tblGrid>
              <a:tr h="2773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Масштабный инвестиционный проект «Организация универсального </a:t>
                      </a:r>
                      <a:r>
                        <a:rPr lang="ru-RU" sz="135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терминально-логистического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комплекса в пгт. Забайкальск, Забайкальского края» </a:t>
                      </a:r>
                      <a:endParaRPr lang="ru-RU" sz="13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и краткое содержание проекта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«Организация универсального терминально-логистического комплекса в пгт. Забайкальск, Забайкальского края».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Инициатор проекта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с ограниченной ответственностью «ЗТГ </a:t>
                      </a:r>
                      <a:r>
                        <a:rPr lang="ru-RU" sz="12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Территориальная привязка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площадью 39 га на территории муниципального района «Забайкальский район».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Тип инвестиционного проекта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Проект направлен на организацию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терминально-логистического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комплекса в непосредственной близости к пограничному пункту Забайкальск – Маньчжурия с целью обеспечения необходимой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логистической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инфраструктурой грузовые автомобильные потоки на границе.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по проекту – 4000 млн. рублей, в том 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 –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инфраструктурных объектов –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капитальное строительство основных объектов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логистического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комплекса – 1800 млн. рублей;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необходимого оборудования, машин и механизмов, программного обеспечения –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инвестиции в оборотный капитал – 600 млн. рублей.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Объем и виды производимой продукции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проекта позволит организации предоставлять клиентам высококачественные услуги по хранению и обработке грузов.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создаваемых рабочих мест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процессе реализации инвестиционного проекта будет создано 254 рабочих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Рынки сбыта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Россия,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Ожидаемая эффективность реализации проекта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Прирост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налоговых доходов бюджета муниципального района «Забайкальский район» с даты ввода в эксплуатацию объектов первой очереди оценивается в 2023 году в размере 1,1 млн. рублей, или 1,08 %, в том числе сумма налоговых доходов бюджета муниципального района «Забайкальский район» в 2020 году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составит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59,2 тыс. рублей.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20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2018-2031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годы.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1" name="Group 53"/>
          <p:cNvGraphicFramePr>
            <a:graphicFrameLocks noGrp="1"/>
          </p:cNvGraphicFramePr>
          <p:nvPr>
            <p:ph idx="1"/>
          </p:nvPr>
        </p:nvGraphicFramePr>
        <p:xfrm>
          <a:off x="250825" y="180975"/>
          <a:ext cx="8785225" cy="63342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95550"/>
                <a:gridCol w="6289675"/>
              </a:tblGrid>
              <a:tr h="4877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Приграничный туристический комплекс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«Восточные ворота России Забайкальск - Маньчжурия» с обустройством сетей и сооружений вспомогательного характера для снабжения электроэнергией, водой, теплом, каналами связи и с обустройством территорий дорогами, парковочным пространством и иными сооружениями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Въездной туризм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Россия, Забайкальский край, Забайкальский район, п.г.т. Забайкальск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«Подолье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142100, Россия, Московская область, г..Подольск, проспект Ленина, дом 93, помещение 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57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е-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«Подолье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123610, Россия, г.Москва,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Краснопресненская набережная, дом 12, ЦМТ, подъезд 6, офис 310, телефон/факс +74952581840 / +74952581841,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e-mail: sms002@yandex.ru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107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Удовлетворение спроса туристов из южных, центральных и восточных провинций КНР, посетивших город Маньчжурию, на однодневный выездной тур в Россию с посещением приграничной и трансграничной частей Туристического парка, расположенного на российской стороне от линии российско-китайской государственной границы. Ежегодно поток туристов из южных, центральных и восточных провинций КНР, посещающих г.Маньчжурию, составляет более 6 млн.человек.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483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Приграничный туристический комплекс «Восточные ворота России «Забайкальск – Маньчжурия» с обустройством сетей и сооружений вспомогательного характера для снабжения электроэнергией, водой, теплом, каналами связи и обустройством территорий дорогами, парковочным пространством и иными сооружениями («ПТК «Восточные ворота России «Забайкальск – Маньчжурия») рассчитан на прием и обслуживание потока туристов из КНР в количестве 2,5 млн. человек в год.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стадии разработки,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предпроектная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разработка документации: получение технических условий, получение градостроительного плана земельного участка.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получения технических условий получения градостроительного плана земельного участка.</a:t>
                      </a:r>
                    </a:p>
                  </a:txBody>
                  <a:tcPr marL="41720" marR="41720" marT="0" marB="0" anchor="ctr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разработки проектной документации.</a:t>
                      </a: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инвестиций (руб.)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 – 100 млн. руб.;  2018 г. – 700 млн. руб.;  2019 г. – 12 000 млн. руб.;  2020 г. – 13 000 млн. руб.;2021 г. – 1 500 млн. руб.;    2022 г. – 5 00 млн. руб.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439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(источники инвестиций)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 г.– собственные средства ООО «Подолье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(за счет участников и займов)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– 2022 гг. – собственные средства ООО «Подолье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(за счет участников из КНР) после подтверждения технической возможности подключения объекта к коммуникациям муниципального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/>
        </p:nvGraphicFramePr>
        <p:xfrm>
          <a:off x="250825" y="333375"/>
          <a:ext cx="8713788" cy="61199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75652"/>
                <a:gridCol w="6238136"/>
              </a:tblGrid>
              <a:tr h="28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 – 45 мест;  2019 г. – 96 мест; 2020 г. – 47 мест; 2021 г. – 245 мест;  2022 г. – 235 мест.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– 2022 гг.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Планируемые налоговые поступления от реализации проекта по годам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 – 1 млн. руб.; 2018 г. – 6 млн. руб.; 2019 г. – 11 млн. руб.;  2020 г. – 46 млн. руб.; 2021 г. – 84 млн.руб.; 2022 г. – 145 млн.руб.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265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Инвестор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«Подолье ХХ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, участник из КНР, банк КНР, финансовая группа из КНР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</a:tr>
              <a:tr h="310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е-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123610, Россия, г. Москва, Краснопресненская набережная, дом 12, ЦМТ, подъезд 6, офис 312, телефон/факс +74952581840 / +74952581841,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sms002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yandex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73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«Подолье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принадлежит на праве собственности объект недвижимости – земельный участок; категория земель: земли населенных пунктов – для размещения объектов оздоровительного и рекреационного назначения; площадь 910 556 кв.метров; с кадастровым номеров 75:06:000000:0138, расположенный по адресу: Забайкальский край, Забайкальский район, пгт. Забайкальск, севернее здания базы «Читаавтотранс».</a:t>
                      </a:r>
                    </a:p>
                  </a:txBody>
                  <a:tcPr marL="68586" marR="68586" marT="0" marB="0" horzOverflow="overflow"/>
                </a:tc>
              </a:tr>
              <a:tr h="925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инженерной инфраструктуры или наличие возможностей подключении к сетям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 получения технических условий подключения (технологического присоединения) объекта капитального строительства к сетям инженерно-технического обеспечения, определенных с учетом программ комплексного развития систем коммунальной инфраструктуры поселения, городского округа и  в процессе получения градостроительного плана земельного участка с целью начала проектирования «ПТК «Восточные ворота России «Забайкальск – Маньчжурия».</a:t>
                      </a:r>
                    </a:p>
                  </a:txBody>
                  <a:tcPr marL="68586" marR="68586" marT="0" marB="0" horzOverflow="overflow"/>
                </a:tc>
              </a:tr>
              <a:tr h="642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получении технических условий подключения (технологического присоединения) объектов капитального строительства к сетям инженерно-технического обеспечения, определенных с учетом программ комплексного развития систем коммунальной инфраструктуры поселения, городского округа с целью начала проектирования «ПТК «Восточные ворота России «Забайкальск – Маньчжурия»;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фактическом подключении объекта капитального строительства к сетям инженерно-технического обеспечения на постоянной и временной основах с целью начала проектирования «ПТК «Восточные ворота» России «Забайкальск – Маньчжурия»;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исправлении реестровой ошибки из-за наложения границ земельного участка, полученной из-за действий органов кадастрового учета с целью начала проектирования «ПТК «Восточные ворота России «Забайкальск – Маньчжурия»;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получении градостроительного плана земельного участка с целью начала проектирования «ПТК «Восточные ворота России «Забайкальск –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маньчжурия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организации взаимодействия с таможенными органами и пограничной службы. Помощь в решении вопросов оформления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иностраной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рабочей силы с ФМС РФ.</a:t>
                      </a:r>
                    </a:p>
                  </a:txBody>
                  <a:tcPr marL="68586" marR="68586" marT="0" marB="0" horzOverflow="overflow"/>
                </a:tc>
              </a:tr>
              <a:tr h="308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Слайды или видеосопровождение, фотографии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Дополнительная информация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Требуется поддержка Администрации муниципального района «Забайкальский район» и Правительства Забайкальского края 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вреализации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проекта, исходя из проблем, изложенных в разделе «Поддержка органами власти».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8" descr="Z:\пресс-служба\Леша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100013"/>
            <a:ext cx="11939588" cy="695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33813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ЗЕРНОВОЙ ЖЕЛЕЗНОДОРОЖНЫЙ ТЕРМИНАЛ ЗАБАЙКАЛЬСК-МАНЬЧЖУРИЯ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571500"/>
          <a:ext cx="8858250" cy="6023297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76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зерновой железнодорожный терминал Забайкальск-Маньчжурия, перевалка до 8 млн. тонн зерновых, зернобобовых и масленичных культур из российских вагонов зерновозов в китайские вагоны и возможностью единовременного хранения до 80 тыс. тонн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пгт.Забайкальск, ул.Песочная 1 а, б, в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«ЗАБАЙКАЛЬСКИЙ ЗЕРНОВОЙ ТЕРМИНАЛ»,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 7536150931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Адрес: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оф.15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Генеральный директор – Овсепян Карен Александрович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+7(3022) 55-08-88 </a:t>
                      </a:r>
                      <a:r>
                        <a:rPr kumimoji="0" lang="en-US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info@sibgrain.ru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201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годы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6 262 млн. руб. (субсидии 200 млн. руб., собственные средства в т.ч. кредит – 6 062 млн. руб.)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замещения импорта на рынке по годам с начала выпуска продукции,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создает условия для развития коммерчески перспективного (отсутствующего сегодня) рынка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экспортоориентированного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производства зерна, зерновой логистики 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зернотрейдинга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Забайкальском крае и в целом СФО.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профинансировано по проекту в текущем году (нарастающим итогом),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– 293 млн. руб. профинансировано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– 29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следующие три года,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– 3 358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финансирования за все годы реализации проекта (нарастающим итогом), млн. руб.: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– 322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Необходимый объем государственной поддержки по видам и объему,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Субсидии, льготные платежи по аренде земельного участка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оказанная государственная поддержка по видам и объему, млн. руб.: всего; в текущем году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дату заполнения государственную поддержку Проект не получал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404664"/>
          <a:ext cx="8750206" cy="61214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64296"/>
                <a:gridCol w="6085910"/>
              </a:tblGrid>
              <a:tr h="6121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Объекты инфраструктуры по проекту (указать, частная или государственная собственность):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запланированные к вводу в текущем году (наименование, месторасположение, стоимость);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введенные в текущем году (наименование, месторасположение, стоимость);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введенные за все время реализации проекта (наименование, месторасположение, стоимость, дата введения в эксплуатацию);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запланированные к вводу за время реализации проекта (по годам)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64" marR="15264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Частная собственность. Планируется к вводу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 внешняя структуру подъездных железнодорожных путей с шириной колеи 1520 мм из РФ и 1435 мм в КНР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внутренняя системная развязка железнодорожных путей под выгрузку железнодорожных вагонов, формирования составов порожняка, тупика для отстоя претензионных вагонов с зерновыми и зернобобовыми культурами с колеёй стандартов РФ 1520 мм;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внутренняя системная развязка железнодорожных путей под загрузку железнодорожных вагонов с колеёй стандартов КНР 1435 мм;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система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выгрузки зерновых и зернобобовых культур из вагонов-хопперов, представляющую из себя завальные ямы на две железнодорожные колеи с возможностью постановки по 8 вагонов на каждую колею и длиной 120 м каждая под навесом с системами приёмных конвейеров;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 загрузки зерновых и зернобобовых культур в китайские вагоны-хопперы, представляющую из себя комплекс из 32 конусных силосов объёмом по 121,64 м куб. каждый, по 2 силоса на каждый вагон на две железнодорожные колеи, с возможностью постановки по 8 вагонов на каждую колею; транспортной системы подачи зерновых и зернобобовых культур в силосы; комплексом из 16 железнодорожных динамических весов под каждый вагон при загрузке и контроле взвешивания;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элеватор хранения зерновых и зернобобовых культур на 80 тысяч тонн хранения, состоящий из 16 плоскодонных силосов вместимостью по 6530,55 м куб каждый, всего 104488,8 м куб, и элеваторной транспортной системой весовую станцию, состоящую из 8 динамических железнодорожных весов для приёма и взвешивания прибывающих вагонов-хопперов с зерновыми культурами;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весовая станция, состоящая из 8 динамических железнодорожных весов для взвешивания порожних вагонов;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здание лаборатории для проведения экспресс-анализа прибывающих на ЗЗТ партий зерновых и зернобобовых культур;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здание локомотивного депо для постановки и обслуживания маневровых локомотивов, а также гаража на 5 автомобилей с мастерской и подсобными помещениями;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административно-бытовое здание с модульной котельной;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артезианская скважина с системой водозабора и водоочистки;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автомобильная стоянка на 50 автомобилей;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прочие вспомогательные сооружения.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64" marR="15264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95250"/>
          <a:ext cx="8463314" cy="66963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64297"/>
                <a:gridCol w="5799017"/>
              </a:tblGrid>
              <a:tr h="478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Создаваемые рабочие места (из них высокопроизводительные), чел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72" marR="11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Рабочих мест – 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Всего по штатному расписанию – 207 человек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72" marR="11572" marT="0" marB="0"/>
                </a:tc>
              </a:tr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Ход реализации проекта, краткое описание текущей ситуации и предполагаемые мероприятия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72" marR="1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Проведены масштабные исследования перспектив рынка в Китае и СФО, собраны исходные данные и разработана комплексная концепция проекта «Экспорт сибирского зерна в КНР».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поддержан Экспертным советом межрегиональной ассоциации экономического взаимодействия субъектов Российской Федерации «Сибирское соглашение» (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www.sibacc.ru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 и Главами Сибирских регионов.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поддержан Министерствами сельского хозяйства РФ и КНР включен в работу Российско-Китайской Подкомиссии по сотрудничеству в сфере сельского хозяйства.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включен в работу Российско-Китайской комиссии по подготовке регулярных встреч глав правительств. Вице-премьером правительства КНР Ван Яном, Проекту был определен ответственный куратор (с Китайской стороны), Заместитель министра, Министерства коммерции КНР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поддержан и активно продвигается Руководством Забайкальского края. Между Забайкальским краем и Оператором проекта подписан договор о намерениях по реализации инвестиционного проекта «Экспорт сибирского зерна в КНР. Первый зерновой железнодорожный терминал Забайкальск-Маньчжурия» на территории Забайкальского края.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Подписано соглашение с Китайской корпорацией FAMSUN о совместном создании на территории Российской Федерации "Первого железнодорожного терминал по перевалке сибирского зерна Забайкальск-Маньчжурия" и поэтапной реализации остальных согласованных сторонами совместных проектов на территории Российской Федерации в рамках проекта по "Созданию нового экспортного зернового коридора Сибирь-Китай".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 проектный консорциум, в который вошли: крупнейший китайский производитель элеваторного оборудования, проектные институты, железнодорожные перевозчики зерна, и др.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Оператору проекта – ООО «ЗАБАЙКАЛЬСКИЙ ЗЕРНОВОЙ ТЕРМИНАЛ»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www.sibgrain.ru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), передана вся документация, права на ноу-хау, и сформирован капитал.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Оператору проекта – ООО «ЗАБАЙКАЛЬСКИЙ ЗЕРНОВОЙ ТЕРМИНАЛ»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www.sibgrain.ru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), передана вся документация, права на ноу-хау, и сформирован капитал.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ОАО «РЖД» в соответствии с Протоколом №СБ 62/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от 20.11.2015г сформирована рабочая группа, согласована схема присоединения, получен проект Технических условий с размещение Терминала на выбранных земельных участках, присоединением к сетям общего пользования с шириной колеи 1520мм и 1435мм и обработкой маршрутных отправок полных и не полных составов. </a:t>
                      </a:r>
                    </a:p>
                  </a:txBody>
                  <a:tcPr marL="11572" marR="11572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84163"/>
          <a:ext cx="8786842" cy="3377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73542"/>
                <a:gridCol w="6013300"/>
              </a:tblGrid>
              <a:tr h="3344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2212" marR="122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января 2016г в Министерстве коммерции КНР состоялось совещание, посвященное рассмотрению Проекта («большого проекта» - Новый сухопутный зерновой коридор Россия-Китай) и его долгосрочных перспектив для двустороннего товарооборота.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реализуется в русле Поручения Президента России о разработке «Стратегии развития зерновой отрасли до 2030г.». Представители Оператора Проекта также внесли свой вклад в разработку Стратегии, принимая участие в работе рабочей группы, созданной в Минсельхозе России. В части Сибири в стратегию вошли все необходимые для развития и господдержки отрасли целевые индикаторы – развитие семеноводства, увеличение производства, элеваторных мощностей, экспорта и новой для отрасли структуры «сухопутных зерновых терминалов».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Подписано «Генеральное соглашение о сотрудничестве» между ООО «ЗАБАЙКАЛЬСКИЙ ЗЕРНОВОЙ ТЕРМИНАЛ» и АО «Фондом развития Дальнего Востока и Байкальского региона» и дорожная карта с мероприятиями по вхождению в капитал Проекта и его финансированию.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завершающей фазе проектно-изыскательские работы: май 2016 года – получение разрешения на подготовительные работы; август 2016 – завершение государственной экспертизы проектной документации и получение разрешения на строительство.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12" marR="12212" marT="0" marB="0"/>
                </a:tc>
              </a:tr>
            </a:tbl>
          </a:graphicData>
        </a:graphic>
      </p:graphicFrame>
      <p:pic>
        <p:nvPicPr>
          <p:cNvPr id="3" name="Picture 2" descr="C:\Documents and Settings\Admin\Рабочий стол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16338"/>
            <a:ext cx="8572500" cy="3014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Схема Забайкальского района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785919" y="1071546"/>
            <a:ext cx="6858048" cy="55033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пгт Забайкальск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Билитуй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Даурия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п.ст.Красный Великан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Арабатук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Семиозерье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Степной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п.ст. Харанор</a:t>
            </a:r>
          </a:p>
          <a:p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н.п. Рудник Абагайтуй</a:t>
            </a:r>
          </a:p>
          <a:p>
            <a:endParaRPr lang="ru-RU" b="1" kern="1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</p:nvPr>
        </p:nvGraphicFramePr>
        <p:xfrm>
          <a:off x="215900" y="836613"/>
          <a:ext cx="8748588" cy="56443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3652"/>
                <a:gridCol w="3121223"/>
                <a:gridCol w="1590679"/>
                <a:gridCol w="760706"/>
                <a:gridCol w="792088"/>
                <a:gridCol w="720080"/>
                <a:gridCol w="720080"/>
                <a:gridCol w="720080"/>
              </a:tblGrid>
              <a:tr h="2801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</a:tr>
              <a:tr h="21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21,222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21,235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21,240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21,245</a:t>
                      </a:r>
                    </a:p>
                  </a:txBody>
                  <a:tcPr marL="68570" marR="68570" marT="0" marB="0" anchor="ctr" horzOverflow="overflow"/>
                </a:tc>
              </a:tr>
              <a:tr h="38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332,02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362,93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386,27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407,33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431,91</a:t>
                      </a:r>
                    </a:p>
                  </a:txBody>
                  <a:tcPr marL="68570" marR="68570" marT="0" marB="0" anchor="ctr" horzOverflow="overflow"/>
                </a:tc>
              </a:tr>
              <a:tr h="27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68570" marR="68570" marT="0" marB="0" anchor="ctr" horzOverflow="overflow"/>
                </a:tc>
              </a:tr>
              <a:tr h="418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488,37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517,95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544,25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577,55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606,91</a:t>
                      </a:r>
                    </a:p>
                  </a:txBody>
                  <a:tcPr marL="68570" marR="68570" marT="0" marB="0" anchor="ctr" horzOverflow="overflow"/>
                </a:tc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</a:p>
                  </a:txBody>
                  <a:tcPr marL="68570" marR="68570" marT="0" marB="0" anchor="ctr" horzOverflow="overflow"/>
                </a:tc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564,71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624,93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683,07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744,5</a:t>
                      </a:r>
                    </a:p>
                  </a:txBody>
                  <a:tcPr marL="68570" marR="68570" marT="0" marB="0" anchor="ctr" horzOverflow="overflow"/>
                </a:tc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/>
                </a:tc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5,185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5,178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5,180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5,182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5,184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267,5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270,0</a:t>
                      </a: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0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</p:nvPr>
        </p:nvGraphicFramePr>
        <p:xfrm>
          <a:off x="251520" y="548680"/>
          <a:ext cx="8677150" cy="53609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075"/>
                <a:gridCol w="2957513"/>
                <a:gridCol w="1376932"/>
                <a:gridCol w="864096"/>
                <a:gridCol w="828278"/>
                <a:gridCol w="720080"/>
                <a:gridCol w="792088"/>
                <a:gridCol w="792088"/>
              </a:tblGrid>
              <a:tr h="421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</a:tr>
              <a:tr h="573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994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9692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42216,0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44507,0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47199,0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49919,0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52914,0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2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1883,1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1955,2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2070,1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2202,5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2359,4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43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57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отремонтировано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построено новых дорог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Эпов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Андрей Михайлович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Беломестнова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Вера Николаевна - Заместитель Главы  Администрации муниципального района «Забайкальский района» по социальному развитию и здравоохранению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Матишина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Александровна -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+36 - +38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подземные воды, река Аргунь;</a:t>
            </a:r>
          </a:p>
          <a:p>
            <a:pPr indent="450850" eaLnBrk="0" hangingPunct="0"/>
            <a:r>
              <a:rPr lang="ru-RU" altLang="ru-RU" sz="18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Капчилский и Бугутурский участки.</a:t>
            </a:r>
          </a:p>
          <a:p>
            <a:pPr indent="450850" eaLnBrk="0" hangingPunct="0"/>
            <a:endParaRPr lang="ru-RU" altLang="ru-RU" sz="180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S=295,836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/>
                <a:gridCol w="2214578"/>
                <a:gridCol w="2030399"/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525365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295763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56,29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0,0005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0,020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38,609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/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</p:nvPr>
        </p:nvGraphicFramePr>
        <p:xfrm>
          <a:off x="0" y="623888"/>
          <a:ext cx="9144000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1541"/>
                <a:gridCol w="2571396"/>
                <a:gridCol w="3282275"/>
                <a:gridCol w="1748788"/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28926</TotalTime>
  <Words>5967</Words>
  <Application>Microsoft Office PowerPoint</Application>
  <PresentationFormat>Экран (4:3)</PresentationFormat>
  <Paragraphs>926</Paragraphs>
  <Slides>42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Глубина</vt:lpstr>
      <vt:lpstr>Лист Microsoft Excel 97-2003</vt:lpstr>
      <vt:lpstr>Андрей Михайлович Эпов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 в 2018 году</vt:lpstr>
      <vt:lpstr>Презентация PowerPoint</vt:lpstr>
      <vt:lpstr>МУНИЦИПАЛЬНАЯ  ПОДДЕРЖКА  ИНВЕСТИЦИОННОЙ 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Шаманская </cp:lastModifiedBy>
  <cp:revision>2346</cp:revision>
  <cp:lastPrinted>2014-09-25T06:10:09Z</cp:lastPrinted>
  <dcterms:created xsi:type="dcterms:W3CDTF">2012-03-16T05:50:59Z</dcterms:created>
  <dcterms:modified xsi:type="dcterms:W3CDTF">2018-11-16T01:44:56Z</dcterms:modified>
</cp:coreProperties>
</file>