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3"/>
  </p:notesMasterIdLst>
  <p:sldIdLst>
    <p:sldId id="310" r:id="rId2"/>
    <p:sldId id="276" r:id="rId3"/>
    <p:sldId id="261" r:id="rId4"/>
    <p:sldId id="262" r:id="rId5"/>
    <p:sldId id="263" r:id="rId6"/>
    <p:sldId id="264" r:id="rId7"/>
    <p:sldId id="277" r:id="rId8"/>
    <p:sldId id="265" r:id="rId9"/>
    <p:sldId id="266" r:id="rId10"/>
    <p:sldId id="267" r:id="rId11"/>
    <p:sldId id="316" r:id="rId12"/>
    <p:sldId id="268" r:id="rId13"/>
    <p:sldId id="269" r:id="rId14"/>
    <p:sldId id="272" r:id="rId15"/>
    <p:sldId id="271" r:id="rId16"/>
    <p:sldId id="279" r:id="rId17"/>
    <p:sldId id="280" r:id="rId18"/>
    <p:sldId id="275" r:id="rId19"/>
    <p:sldId id="259" r:id="rId20"/>
    <p:sldId id="281" r:id="rId21"/>
    <p:sldId id="282" r:id="rId22"/>
    <p:sldId id="312" r:id="rId23"/>
    <p:sldId id="278" r:id="rId24"/>
    <p:sldId id="308" r:id="rId25"/>
    <p:sldId id="309" r:id="rId26"/>
    <p:sldId id="311" r:id="rId27"/>
    <p:sldId id="283" r:id="rId28"/>
    <p:sldId id="284" r:id="rId29"/>
    <p:sldId id="285" r:id="rId30"/>
    <p:sldId id="287" r:id="rId31"/>
    <p:sldId id="315" r:id="rId32"/>
    <p:sldId id="286" r:id="rId33"/>
    <p:sldId id="324" r:id="rId34"/>
    <p:sldId id="295" r:id="rId35"/>
    <p:sldId id="294" r:id="rId36"/>
    <p:sldId id="322" r:id="rId37"/>
    <p:sldId id="323" r:id="rId38"/>
    <p:sldId id="290" r:id="rId39"/>
    <p:sldId id="291" r:id="rId40"/>
    <p:sldId id="29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5BB"/>
    <a:srgbClr val="2DD220"/>
    <a:srgbClr val="C51196"/>
    <a:srgbClr val="2E4ED6"/>
    <a:srgbClr val="DFC10B"/>
    <a:srgbClr val="F7E265"/>
    <a:srgbClr val="0ADAF6"/>
    <a:srgbClr val="024DF4"/>
    <a:srgbClr val="238A95"/>
    <a:srgbClr val="27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38" autoAdjust="0"/>
  </p:normalViewPr>
  <p:slideViewPr>
    <p:cSldViewPr>
      <p:cViewPr>
        <p:scale>
          <a:sx n="49" d="100"/>
          <a:sy n="49" d="100"/>
        </p:scale>
        <p:origin x="-10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7\&#1087;&#1088;&#1080;&#1083;&#1086;&#1078;&#1077;&#1085;&#1080;&#1077;%20&#1082;%20&#1076;&#1080;&#1072;&#1075;&#1088;&#1072;&#1084;&#1084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50;&#1055;&#1057;&#1069;&#1056;\&#1089;&#1090;&#1088;&#1072;&#1090;&#1077;&#1075;&#1080;&#1095;&#1077;&#1089;&#1082;&#1086;&#1077;%20&#1087;&#1083;&#1072;&#1085;&#1080;&#1088;&#1086;&#1074;&#1072;&#1085;&#1080;&#1077;\&#1088;&#1072;&#1081;&#1086;&#1085;\&#1088;&#1072;&#1089;&#1095;&#1077;&#1090;&#1099;%20&#1082;%20&#1076;&#1080;&#1072;&#1075;&#1088;&#1072;&#1084;&#1084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7\&#1087;&#1088;&#1080;&#1083;&#1086;&#1078;&#1077;&#1085;&#1080;&#1077;%20&#1082;%20&#1076;&#1080;&#1072;&#1075;&#1088;&#1072;&#1084;&#1084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8\&#1087;&#1088;&#1080;&#1083;&#1086;&#1078;&#1077;&#1085;&#1080;&#1077;%20&#1082;%20&#1076;&#1080;&#1072;&#1075;&#1088;&#1072;&#1084;&#1084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8\&#1087;&#1088;&#1080;&#1083;&#1086;&#1078;&#1077;&#1085;&#1080;&#1077;%20&#1082;%20&#1076;&#1080;&#1072;&#1075;&#1088;&#1072;&#1084;&#1084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8\&#1087;&#1088;&#1080;&#1083;&#1086;&#1078;&#1077;&#1085;&#1080;&#1077;%20&#1082;%20&#1076;&#1080;&#1072;&#1075;&#1088;&#1072;&#1084;&#1084;&#1072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6\&#1087;&#1088;&#1080;&#1083;&#1086;&#1078;&#1077;&#1085;&#1080;&#1077;%20&#1082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853112421419249E-3"/>
          <c:w val="0.62308637482074558"/>
          <c:h val="0.96043896399222728"/>
        </c:manualLayout>
      </c:layout>
      <c:pie3DChart>
        <c:varyColors val="1"/>
        <c:ser>
          <c:idx val="0"/>
          <c:order val="0"/>
          <c:explosion val="21"/>
          <c:dPt>
            <c:idx val="1"/>
            <c:bubble3D val="0"/>
            <c:explosion val="4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3097088004986E-2"/>
                  <c:y val="1.181782714359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29,3%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0,87%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Земли с\х назначения</c:v>
                </c:pt>
                <c:pt idx="1">
                  <c:v>Земли населенных пунктов</c:v>
                </c:pt>
                <c:pt idx="2">
                  <c:v>Земли промышленности, транспорта и т.д.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412.6</c:v>
                </c:pt>
                <c:pt idx="1">
                  <c:v>13.76</c:v>
                </c:pt>
                <c:pt idx="2">
                  <c:v>2.27</c:v>
                </c:pt>
                <c:pt idx="3">
                  <c:v>179.56</c:v>
                </c:pt>
                <c:pt idx="4">
                  <c:v>5.3599999999999985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7641886613432"/>
          <c:y val="0.18630772996029041"/>
          <c:w val="0.36760824929600217"/>
          <c:h val="0.81089593493456646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9523</c:v>
                </c:pt>
                <c:pt idx="1">
                  <c:v>8933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7629187048662"/>
          <c:y val="0.20920864761641125"/>
          <c:w val="0.31261639070786595"/>
          <c:h val="0.3458469037642663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234307299189009E-3"/>
          <c:w val="0.79964182723658905"/>
          <c:h val="0.99837633781431656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блин'!$A$3:$A$10</c:f>
              <c:strCache>
                <c:ptCount val="8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Доходы от реализации имущества</c:v>
                </c:pt>
                <c:pt idx="5">
                  <c:v>Земельный налог</c:v>
                </c:pt>
                <c:pt idx="6">
                  <c:v>НДПИ</c:v>
                </c:pt>
                <c:pt idx="7">
                  <c:v>Прочие доходы</c:v>
                </c:pt>
              </c:strCache>
            </c:strRef>
          </c:cat>
          <c:val>
            <c:numRef>
              <c:f>'налог блин'!$B$3:$B$10</c:f>
              <c:numCache>
                <c:formatCode>General</c:formatCode>
                <c:ptCount val="8"/>
                <c:pt idx="0">
                  <c:v>154.9</c:v>
                </c:pt>
                <c:pt idx="1">
                  <c:v>1.3</c:v>
                </c:pt>
                <c:pt idx="2">
                  <c:v>0.38000000000000039</c:v>
                </c:pt>
                <c:pt idx="3">
                  <c:v>0.70000000000000062</c:v>
                </c:pt>
                <c:pt idx="4">
                  <c:v>8.0000000000000043E-2</c:v>
                </c:pt>
                <c:pt idx="5">
                  <c:v>3.8899999999999997</c:v>
                </c:pt>
                <c:pt idx="6">
                  <c:v>8.9</c:v>
                </c:pt>
                <c:pt idx="7">
                  <c:v>26.45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'налог блин'!$A$3:$A$10</c:f>
              <c:strCache>
                <c:ptCount val="8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Доходы от реализации имущества</c:v>
                </c:pt>
                <c:pt idx="5">
                  <c:v>Земельный налог</c:v>
                </c:pt>
                <c:pt idx="6">
                  <c:v>НДПИ</c:v>
                </c:pt>
                <c:pt idx="7">
                  <c:v>Прочие доходы</c:v>
                </c:pt>
              </c:strCache>
            </c:strRef>
          </c:cat>
          <c:val>
            <c:numRef>
              <c:f>'налог блин'!$C$3:$C$10</c:f>
              <c:numCache>
                <c:formatCode>0.0%</c:formatCode>
                <c:ptCount val="8"/>
                <c:pt idx="0">
                  <c:v>0.78789420142421163</c:v>
                </c:pt>
                <c:pt idx="1">
                  <c:v>9.0000000000000028E-3</c:v>
                </c:pt>
                <c:pt idx="2">
                  <c:v>1.0000000000000013E-3</c:v>
                </c:pt>
                <c:pt idx="3">
                  <c:v>6.0000000000000062E-3</c:v>
                </c:pt>
                <c:pt idx="4">
                  <c:v>1.4999999999999998E-2</c:v>
                </c:pt>
                <c:pt idx="6">
                  <c:v>0.05</c:v>
                </c:pt>
                <c:pt idx="7">
                  <c:v>0.18000000000000016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041654791979638"/>
          <c:y val="7.7211907010332287E-2"/>
          <c:w val="0.26038154028300808"/>
          <c:h val="0.909979691452596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доходы консолидированного бюджета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772.9</c:v>
                </c:pt>
                <c:pt idx="1">
                  <c:v>795.7</c:v>
                </c:pt>
                <c:pt idx="2">
                  <c:v>816.7</c:v>
                </c:pt>
                <c:pt idx="3">
                  <c:v>839.1</c:v>
                </c:pt>
                <c:pt idx="4">
                  <c:v>874.3</c:v>
                </c:pt>
              </c:numCache>
            </c:numRef>
          </c:val>
        </c:ser>
        <c:ser>
          <c:idx val="1"/>
          <c:order val="1"/>
          <c:tx>
            <c:v>собственные доходы</c:v>
          </c:tx>
          <c:invertIfNegative val="0"/>
          <c:dLbls>
            <c:dLbl>
              <c:idx val="0"/>
              <c:layout>
                <c:manualLayout>
                  <c:x val="3.33333333333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97E-2"/>
                  <c:y val="-4.62962962962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111111111111142E-2"/>
                  <c:y val="-4.62962962962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8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832E-2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137.1</c:v>
                </c:pt>
                <c:pt idx="1">
                  <c:v>163.4</c:v>
                </c:pt>
                <c:pt idx="2">
                  <c:v>164.7</c:v>
                </c:pt>
                <c:pt idx="3">
                  <c:v>196.6</c:v>
                </c:pt>
                <c:pt idx="4">
                  <c:v>228.6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541952"/>
        <c:axId val="78543488"/>
        <c:axId val="0"/>
      </c:bar3DChart>
      <c:catAx>
        <c:axId val="7854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543488"/>
        <c:crosses val="autoZero"/>
        <c:auto val="1"/>
        <c:lblAlgn val="ctr"/>
        <c:lblOffset val="100"/>
        <c:noMultiLvlLbl val="0"/>
      </c:catAx>
      <c:valAx>
        <c:axId val="7854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5419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3511669999629656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17913385826866E-2"/>
                  <c:y val="5.943642461359015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21172353455818E-2"/>
                  <c:y val="5.15325167687372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промышленность!$C$29:$C$31</c:f>
              <c:strCache>
                <c:ptCount val="3"/>
                <c:pt idx="0">
                  <c:v>добыча полезных ископаемых, млн. руб.</c:v>
                </c:pt>
                <c:pt idx="1">
                  <c:v>обрабатывающие производства, млн. руб.</c:v>
                </c:pt>
                <c:pt idx="2">
                  <c:v>производство электроэнергии, газа и воды</c:v>
                </c:pt>
              </c:strCache>
            </c:strRef>
          </c:cat>
          <c:val>
            <c:numRef>
              <c:f>промышленность!$D$29:$D$31</c:f>
              <c:numCache>
                <c:formatCode>General</c:formatCode>
                <c:ptCount val="3"/>
                <c:pt idx="0">
                  <c:v>1471</c:v>
                </c:pt>
                <c:pt idx="1">
                  <c:v>28.7</c:v>
                </c:pt>
                <c:pt idx="2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217262272196255"/>
          <c:y val="0.10026446567275539"/>
          <c:w val="0.19782737727803668"/>
          <c:h val="0.899735534327244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66185476815402E-2"/>
          <c:y val="7.4548702245552642E-2"/>
          <c:w val="0.86928937007874041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промышленность!$C$4:$J$4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промышленность!$C$5:$J$5</c:f>
              <c:numCache>
                <c:formatCode>General</c:formatCode>
                <c:ptCount val="8"/>
                <c:pt idx="0">
                  <c:v>362.7</c:v>
                </c:pt>
                <c:pt idx="1">
                  <c:v>396.2</c:v>
                </c:pt>
                <c:pt idx="2">
                  <c:v>595.9</c:v>
                </c:pt>
                <c:pt idx="3">
                  <c:v>1138.9000000000001</c:v>
                </c:pt>
                <c:pt idx="4">
                  <c:v>1178.3</c:v>
                </c:pt>
                <c:pt idx="5">
                  <c:v>1210</c:v>
                </c:pt>
                <c:pt idx="6">
                  <c:v>1511.2</c:v>
                </c:pt>
                <c:pt idx="7">
                  <c:v>1168.8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041280"/>
        <c:axId val="79042816"/>
        <c:axId val="0"/>
      </c:bar3DChart>
      <c:catAx>
        <c:axId val="7904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042816"/>
        <c:crosses val="autoZero"/>
        <c:auto val="1"/>
        <c:lblAlgn val="ctr"/>
        <c:lblOffset val="100"/>
        <c:noMultiLvlLbl val="0"/>
      </c:catAx>
      <c:valAx>
        <c:axId val="7904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04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'на душу'!$A$3</c:f>
              <c:strCache>
                <c:ptCount val="1"/>
                <c:pt idx="0">
                  <c:v>сельскохозяйственной продукции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3197586726998493E-2"/>
                  <c:y val="-9.2592592592592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08295625942678E-2"/>
                  <c:y val="4.24377813600668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'на душу'!$B$3:$G$3</c:f>
              <c:numCache>
                <c:formatCode>General</c:formatCode>
                <c:ptCount val="6"/>
                <c:pt idx="0">
                  <c:v>45.1</c:v>
                </c:pt>
                <c:pt idx="1">
                  <c:v>46.1</c:v>
                </c:pt>
                <c:pt idx="2">
                  <c:v>47.9</c:v>
                </c:pt>
                <c:pt idx="3">
                  <c:v>64.3</c:v>
                </c:pt>
                <c:pt idx="4">
                  <c:v>75.900000000000006</c:v>
                </c:pt>
                <c:pt idx="5">
                  <c:v>64.8</c:v>
                </c:pt>
              </c:numCache>
            </c:numRef>
          </c:val>
        </c:ser>
        <c:ser>
          <c:idx val="1"/>
          <c:order val="1"/>
          <c:tx>
            <c:strRef>
              <c:f>'на душу'!$A$4</c:f>
              <c:strCache>
                <c:ptCount val="1"/>
                <c:pt idx="0">
                  <c:v>промышленной продукции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'на душу'!$B$4:$G$4</c:f>
              <c:numCache>
                <c:formatCode>General</c:formatCode>
                <c:ptCount val="6"/>
                <c:pt idx="0">
                  <c:v>32.300000000000004</c:v>
                </c:pt>
                <c:pt idx="1">
                  <c:v>62.8</c:v>
                </c:pt>
                <c:pt idx="2">
                  <c:v>67.5</c:v>
                </c:pt>
                <c:pt idx="3">
                  <c:v>68.8</c:v>
                </c:pt>
                <c:pt idx="4">
                  <c:v>88.3</c:v>
                </c:pt>
                <c:pt idx="5">
                  <c:v>68.3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075200"/>
        <c:axId val="79076736"/>
        <c:axId val="79081920"/>
      </c:bar3DChart>
      <c:catAx>
        <c:axId val="790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076736"/>
        <c:crosses val="autoZero"/>
        <c:auto val="1"/>
        <c:lblAlgn val="ctr"/>
        <c:lblOffset val="100"/>
        <c:noMultiLvlLbl val="0"/>
      </c:catAx>
      <c:valAx>
        <c:axId val="790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075200"/>
        <c:crosses val="autoZero"/>
        <c:crossBetween val="between"/>
      </c:valAx>
      <c:serAx>
        <c:axId val="79081920"/>
        <c:scaling>
          <c:orientation val="minMax"/>
        </c:scaling>
        <c:delete val="1"/>
        <c:axPos val="b"/>
        <c:majorTickMark val="out"/>
        <c:minorTickMark val="none"/>
        <c:tickLblPos val="none"/>
        <c:crossAx val="79076736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сх!$B$4:$I$4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сх!$B$5:$I$5</c:f>
              <c:numCache>
                <c:formatCode>General</c:formatCode>
                <c:ptCount val="8"/>
                <c:pt idx="0">
                  <c:v>687.1</c:v>
                </c:pt>
                <c:pt idx="1">
                  <c:v>701.6</c:v>
                </c:pt>
                <c:pt idx="2">
                  <c:v>741.4</c:v>
                </c:pt>
                <c:pt idx="3">
                  <c:v>847</c:v>
                </c:pt>
                <c:pt idx="4">
                  <c:v>835.1</c:v>
                </c:pt>
                <c:pt idx="5">
                  <c:v>1113</c:v>
                </c:pt>
                <c:pt idx="6">
                  <c:v>1299.5999999999999</c:v>
                </c:pt>
                <c:pt idx="7">
                  <c:v>1109.5999999999999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429632"/>
        <c:axId val="79431168"/>
        <c:axId val="79083712"/>
      </c:bar3DChart>
      <c:catAx>
        <c:axId val="794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31168"/>
        <c:crosses val="autoZero"/>
        <c:auto val="1"/>
        <c:lblAlgn val="ctr"/>
        <c:lblOffset val="100"/>
        <c:noMultiLvlLbl val="0"/>
      </c:catAx>
      <c:valAx>
        <c:axId val="794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29632"/>
        <c:crosses val="autoZero"/>
        <c:crossBetween val="between"/>
      </c:valAx>
      <c:serAx>
        <c:axId val="79083712"/>
        <c:scaling>
          <c:orientation val="minMax"/>
        </c:scaling>
        <c:delete val="1"/>
        <c:axPos val="b"/>
        <c:majorTickMark val="out"/>
        <c:minorTickMark val="none"/>
        <c:tickLblPos val="none"/>
        <c:crossAx val="7943116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89124183941847E-3"/>
          <c:y val="0.13635004607331214"/>
          <c:w val="0.61058422887099151"/>
          <c:h val="0.751343260334908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030828958880142"/>
                  <c:y val="-4.364610673665775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2,3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0</a:t>
                    </a:r>
                    <a:r>
                      <a:rPr lang="en-US"/>
                      <a:t>,8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,3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,2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6,9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2,9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439085739282727E-2"/>
                  <c:y val="-4.112095363079614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9,6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'мал пред'!$B$4:$B$10</c:f>
              <c:strCache>
                <c:ptCount val="7"/>
                <c:pt idx="0">
                  <c:v>сельское хозяйство</c:v>
                </c:pt>
                <c:pt idx="1">
                  <c:v>добыча ПИ</c:v>
                </c:pt>
                <c:pt idx="2">
                  <c:v>обрабатывающие производства</c:v>
                </c:pt>
                <c:pt idx="3">
                  <c:v>строительство </c:v>
                </c:pt>
                <c:pt idx="4">
                  <c:v>оптовая и розничная торговля</c:v>
                </c:pt>
                <c:pt idx="5">
                  <c:v>транспорт и связь</c:v>
                </c:pt>
                <c:pt idx="6">
                  <c:v>прочие</c:v>
                </c:pt>
              </c:strCache>
            </c:strRef>
          </c:cat>
          <c:val>
            <c:numRef>
              <c:f>'мал пред'!$C$4:$C$10</c:f>
              <c:numCache>
                <c:formatCode>0.0</c:formatCode>
                <c:ptCount val="7"/>
                <c:pt idx="0">
                  <c:v>22.291666666666668</c:v>
                </c:pt>
                <c:pt idx="1">
                  <c:v>0.8333333333333337</c:v>
                </c:pt>
                <c:pt idx="2">
                  <c:v>2.2916666666666665</c:v>
                </c:pt>
                <c:pt idx="3">
                  <c:v>5.2083333333333464</c:v>
                </c:pt>
                <c:pt idx="4">
                  <c:v>36.875</c:v>
                </c:pt>
                <c:pt idx="5">
                  <c:v>12.916666666666689</c:v>
                </c:pt>
                <c:pt idx="6">
                  <c:v>19.583333333333222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630686789151352"/>
          <c:y val="2.0844998541848951E-2"/>
          <c:w val="0.29424868766404344"/>
          <c:h val="0.967569262175561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gif"/><Relationship Id="rId4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55619-5296-4D14-872D-433E162EA57A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EA10C-1C3F-49C5-94C8-6153C267566D}">
      <dgm:prSet phldrT="[Текст]"/>
      <dgm:spPr/>
      <dgm:t>
        <a:bodyPr/>
        <a:lstStyle/>
        <a:p>
          <a:endParaRPr lang="ru-RU" dirty="0"/>
        </a:p>
      </dgm:t>
    </dgm:pt>
    <dgm:pt modelId="{54A0BDE4-2A4E-4EE7-9094-5D76228C643C}" type="parTrans" cxnId="{F2597BD9-EFF1-48E6-A0E1-FBD16B133D82}">
      <dgm:prSet/>
      <dgm:spPr/>
      <dgm:t>
        <a:bodyPr/>
        <a:lstStyle/>
        <a:p>
          <a:endParaRPr lang="ru-RU"/>
        </a:p>
      </dgm:t>
    </dgm:pt>
    <dgm:pt modelId="{E85AEF20-D10E-41C8-AE92-F46D21A5A090}" type="sibTrans" cxnId="{F2597BD9-EFF1-48E6-A0E1-FBD16B133D82}">
      <dgm:prSet/>
      <dgm:spPr/>
      <dgm:t>
        <a:bodyPr/>
        <a:lstStyle/>
        <a:p>
          <a:endParaRPr lang="ru-RU"/>
        </a:p>
      </dgm:t>
    </dgm:pt>
    <dgm:pt modelId="{499935AB-8D61-4559-9284-B6D0882E8F3A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24F15580-DC39-4927-9F5F-2330E86C37A0}" type="sibTrans" cxnId="{144CDD93-F25C-422D-944C-46A8E35DC889}">
      <dgm:prSet/>
      <dgm:spPr/>
      <dgm:t>
        <a:bodyPr/>
        <a:lstStyle/>
        <a:p>
          <a:endParaRPr lang="ru-RU"/>
        </a:p>
      </dgm:t>
    </dgm:pt>
    <dgm:pt modelId="{9AF77860-67BE-4445-A508-FF600FCD2E93}" type="parTrans" cxnId="{144CDD93-F25C-422D-944C-46A8E35DC889}">
      <dgm:prSet/>
      <dgm:spPr/>
      <dgm:t>
        <a:bodyPr/>
        <a:lstStyle/>
        <a:p>
          <a:endParaRPr lang="ru-RU"/>
        </a:p>
      </dgm:t>
    </dgm:pt>
    <dgm:pt modelId="{0640FE27-49FB-4E47-B635-5714851657E3}">
      <dgm:prSet phldrT="[Текст]" custT="1"/>
      <dgm:spPr/>
      <dgm:t>
        <a:bodyPr/>
        <a:lstStyle/>
        <a:p>
          <a:r>
            <a:rPr lang="ru-RU" sz="800" baseline="0" dirty="0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baseline="0" dirty="0">
            <a:solidFill>
              <a:schemeClr val="bg1">
                <a:lumMod val="75000"/>
              </a:schemeClr>
            </a:solidFill>
          </a:endParaRPr>
        </a:p>
      </dgm:t>
    </dgm:pt>
    <dgm:pt modelId="{DD0FC38F-F615-4481-9F6C-6605CA1A7753}" type="sibTrans" cxnId="{592194E9-37D0-4AE0-852C-66135CAE2FD1}">
      <dgm:prSet/>
      <dgm:spPr/>
      <dgm:t>
        <a:bodyPr/>
        <a:lstStyle/>
        <a:p>
          <a:endParaRPr lang="ru-RU"/>
        </a:p>
      </dgm:t>
    </dgm:pt>
    <dgm:pt modelId="{44B13CE8-749B-4B42-9295-DEE4F41FE6B7}" type="parTrans" cxnId="{592194E9-37D0-4AE0-852C-66135CAE2FD1}">
      <dgm:prSet/>
      <dgm:spPr/>
      <dgm:t>
        <a:bodyPr/>
        <a:lstStyle/>
        <a:p>
          <a:endParaRPr lang="ru-RU"/>
        </a:p>
      </dgm:t>
    </dgm:pt>
    <dgm:pt modelId="{C094F9CC-34FE-468F-BAF2-A38FECA46530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6059B1E8-8BF3-4763-A7BF-DB5285328CA4}" type="sibTrans" cxnId="{9E47CF8D-54A1-44A5-A3F2-034AD6BE7BC9}">
      <dgm:prSet/>
      <dgm:spPr/>
      <dgm:t>
        <a:bodyPr/>
        <a:lstStyle/>
        <a:p>
          <a:endParaRPr lang="ru-RU"/>
        </a:p>
      </dgm:t>
    </dgm:pt>
    <dgm:pt modelId="{CDBC8669-A067-4C93-A928-602095BA92C3}" type="parTrans" cxnId="{9E47CF8D-54A1-44A5-A3F2-034AD6BE7BC9}">
      <dgm:prSet/>
      <dgm:spPr/>
      <dgm:t>
        <a:bodyPr/>
        <a:lstStyle/>
        <a:p>
          <a:endParaRPr lang="ru-RU"/>
        </a:p>
      </dgm:t>
    </dgm:pt>
    <dgm:pt modelId="{5038364E-E71B-4B0A-B1BC-41F43FA049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Отделение банка «Восточный Экспресс Банк»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BEAA18-E627-4DF6-9B44-D44A9456CC6E}" type="sibTrans" cxnId="{325E300A-9F5D-429F-8863-11A86BC02C3C}">
      <dgm:prSet/>
      <dgm:spPr/>
      <dgm:t>
        <a:bodyPr/>
        <a:lstStyle/>
        <a:p>
          <a:endParaRPr lang="ru-RU"/>
        </a:p>
      </dgm:t>
    </dgm:pt>
    <dgm:pt modelId="{9B4DEE51-37C9-41C7-B7B2-7EA93FC9FA22}" type="parTrans" cxnId="{325E300A-9F5D-429F-8863-11A86BC02C3C}">
      <dgm:prSet/>
      <dgm:spPr/>
      <dgm:t>
        <a:bodyPr/>
        <a:lstStyle/>
        <a:p>
          <a:endParaRPr lang="ru-RU"/>
        </a:p>
      </dgm:t>
    </dgm:pt>
    <dgm:pt modelId="{14A6BC83-B5DE-4CFD-9F7F-146EF9BE8ED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Доп. офис Читинского отделения ОАО «</a:t>
          </a:r>
          <a:r>
            <a:rPr lang="ru-RU" sz="14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Россельхоз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87D16C4-03CA-4BB6-9619-372BE755C747}" type="sibTrans" cxnId="{668B09A0-7883-4441-B302-1638893AB98E}">
      <dgm:prSet/>
      <dgm:spPr/>
      <dgm:t>
        <a:bodyPr/>
        <a:lstStyle/>
        <a:p>
          <a:endParaRPr lang="ru-RU"/>
        </a:p>
      </dgm:t>
    </dgm:pt>
    <dgm:pt modelId="{55A2CE67-917A-4937-8C5E-493841096742}" type="parTrans" cxnId="{668B09A0-7883-4441-B302-1638893AB98E}">
      <dgm:prSet/>
      <dgm:spPr/>
      <dgm:t>
        <a:bodyPr/>
        <a:lstStyle/>
        <a:p>
          <a:endParaRPr lang="ru-RU"/>
        </a:p>
      </dgm:t>
    </dgm:pt>
    <dgm:pt modelId="{09C0F7E6-9601-4563-9BB5-CA5C6CA68C7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Филиал ОАО «</a:t>
          </a:r>
          <a:r>
            <a:rPr lang="ru-RU" sz="14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БИНбанк</a:t>
          </a:r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EFEC73-98ED-4B72-BAF2-94DE4A28C443}" type="sibTrans" cxnId="{8A2B665C-704E-400D-BB2C-590ABBA99909}">
      <dgm:prSet/>
      <dgm:spPr/>
      <dgm:t>
        <a:bodyPr/>
        <a:lstStyle/>
        <a:p>
          <a:endParaRPr lang="ru-RU"/>
        </a:p>
      </dgm:t>
    </dgm:pt>
    <dgm:pt modelId="{65251C3A-128F-4BDB-A00F-AC80AF5CFE5E}" type="parTrans" cxnId="{8A2B665C-704E-400D-BB2C-590ABBA99909}">
      <dgm:prSet/>
      <dgm:spPr/>
      <dgm:t>
        <a:bodyPr/>
        <a:lstStyle/>
        <a:p>
          <a:endParaRPr lang="ru-RU"/>
        </a:p>
      </dgm:t>
    </dgm:pt>
    <dgm:pt modelId="{C186072B-91BA-4AC5-8759-8DD4FE44D44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Агинское отделение №2437 Сберегательного Банка РФ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EE63A1-569F-4B5F-881E-915E4519DF94}" type="sibTrans" cxnId="{0F75AE61-C0B0-44FD-A597-FD1F6F567CDE}">
      <dgm:prSet/>
      <dgm:spPr/>
      <dgm:t>
        <a:bodyPr/>
        <a:lstStyle/>
        <a:p>
          <a:endParaRPr lang="ru-RU"/>
        </a:p>
      </dgm:t>
    </dgm:pt>
    <dgm:pt modelId="{AA1811F9-0E82-4E57-A67B-9B6DEC02D87E}" type="parTrans" cxnId="{0F75AE61-C0B0-44FD-A597-FD1F6F567CDE}">
      <dgm:prSet/>
      <dgm:spPr/>
      <dgm:t>
        <a:bodyPr/>
        <a:lstStyle/>
        <a:p>
          <a:endParaRPr lang="ru-RU"/>
        </a:p>
      </dgm:t>
    </dgm:pt>
    <dgm:pt modelId="{7B65F9EB-31C3-4415-BC19-40DFF39FFFB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банк»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73C6B4-9194-4255-85D0-C93FC427E874}" type="parTrans" cxnId="{0839971C-79F0-4BA3-9EB5-64590CB137FF}">
      <dgm:prSet/>
      <dgm:spPr/>
      <dgm:t>
        <a:bodyPr/>
        <a:lstStyle/>
        <a:p>
          <a:endParaRPr lang="ru-RU"/>
        </a:p>
      </dgm:t>
    </dgm:pt>
    <dgm:pt modelId="{275CC4DE-8DF6-4D3B-AB60-3F3383899F45}" type="sibTrans" cxnId="{0839971C-79F0-4BA3-9EB5-64590CB137FF}">
      <dgm:prSet/>
      <dgm:spPr/>
      <dgm:t>
        <a:bodyPr/>
        <a:lstStyle/>
        <a:p>
          <a:endParaRPr lang="ru-RU"/>
        </a:p>
      </dgm:t>
    </dgm:pt>
    <dgm:pt modelId="{E0EAA437-482B-4CA4-A731-CA5E482921D2}" type="pres">
      <dgm:prSet presAssocID="{AC955619-5296-4D14-872D-433E162EA57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5ECF4-1429-4EE5-BC3C-F7F58B7916E6}" type="pres">
      <dgm:prSet presAssocID="{499935AB-8D61-4559-9284-B6D0882E8F3A}" presName="compositeNode" presStyleCnt="0">
        <dgm:presLayoutVars>
          <dgm:bulletEnabled val="1"/>
        </dgm:presLayoutVars>
      </dgm:prSet>
      <dgm:spPr/>
    </dgm:pt>
    <dgm:pt modelId="{538B571E-D9EB-40E9-8816-0F42AE1D6EBE}" type="pres">
      <dgm:prSet presAssocID="{499935AB-8D61-4559-9284-B6D0882E8F3A}" presName="image" presStyleLbl="fgImgPlace1" presStyleIdx="0" presStyleCnt="4" custScaleX="365085" custScaleY="197410" custLinFactX="9663" custLinFactNeighborX="100000" custLinFactNeighborY="-3259"/>
      <dgm:spPr>
        <a:blipFill rotWithShape="0">
          <a:blip xmlns:r="http://schemas.openxmlformats.org/officeDocument/2006/relationships" r:embed="rId1">
            <a:lum bright="-13000"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32093D-662B-408B-BDD6-6F7D4537CF60}" type="pres">
      <dgm:prSet presAssocID="{499935AB-8D61-4559-9284-B6D0882E8F3A}" presName="childNode" presStyleLbl="node1" presStyleIdx="0" presStyleCnt="4" custScaleX="159651" custScaleY="5320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89BDF5D-A82D-4BB6-90F9-C96CD7A7B864}" type="pres">
      <dgm:prSet presAssocID="{499935AB-8D61-4559-9284-B6D0882E8F3A}" presName="parentNode" presStyleLbl="revTx" presStyleIdx="0" presStyleCnt="4" custAng="16200000" custFlipVert="0" custFlipHor="0" custScaleX="71008" custScaleY="5514" custLinFactNeighborX="-67476" custLinFactNeighborY="66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013E-E257-4F06-8958-61C98797F8EA}" type="pres">
      <dgm:prSet presAssocID="{24F15580-DC39-4927-9F5F-2330E86C37A0}" presName="sibTrans" presStyleCnt="0"/>
      <dgm:spPr/>
    </dgm:pt>
    <dgm:pt modelId="{0833CAF1-4A64-430E-8E6F-F047D2F28C6B}" type="pres">
      <dgm:prSet presAssocID="{C094F9CC-34FE-468F-BAF2-A38FECA46530}" presName="compositeNode" presStyleCnt="0">
        <dgm:presLayoutVars>
          <dgm:bulletEnabled val="1"/>
        </dgm:presLayoutVars>
      </dgm:prSet>
      <dgm:spPr/>
    </dgm:pt>
    <dgm:pt modelId="{AA7B60CD-BC5F-401C-AA3E-AF1D40891784}" type="pres">
      <dgm:prSet presAssocID="{C094F9CC-34FE-468F-BAF2-A38FECA46530}" presName="image" presStyleLbl="fgImgPlace1" presStyleIdx="1" presStyleCnt="4" custScaleX="333065" custScaleY="208009" custLinFactNeighborX="98734" custLinFactNeighborY="-3207"/>
      <dgm:spPr>
        <a:blipFill rotWithShape="0">
          <a:blip xmlns:r="http://schemas.openxmlformats.org/officeDocument/2006/relationships" r:embed="rId2">
            <a:lum bright="-13000" contrast="23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8984B6-08C7-4158-BA52-66CF17FAFFC5}" type="pres">
      <dgm:prSet presAssocID="{C094F9CC-34FE-468F-BAF2-A38FECA46530}" presName="childNode" presStyleLbl="node1" presStyleIdx="1" presStyleCnt="4" custScaleX="151134" custScaleY="52175" custLinFactNeighborX="-8863" custLinFactNeighborY="-229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21084EC-5779-49BE-BC1F-56EA9F70AE74}" type="pres">
      <dgm:prSet presAssocID="{C094F9CC-34FE-468F-BAF2-A38FECA46530}" presName="parentNode" presStyleLbl="revTx" presStyleIdx="1" presStyleCnt="4" custAng="16200000" custFlipVert="1" custFlipHor="1" custScaleX="44168" custScaleY="6126" custLinFactX="-400000" custLinFactNeighborX="-481067" custLinFactNeighborY="56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E0314-89FF-463B-87F7-B93CC23FC616}" type="pres">
      <dgm:prSet presAssocID="{6059B1E8-8BF3-4763-A7BF-DB5285328CA4}" presName="sibTrans" presStyleCnt="0"/>
      <dgm:spPr/>
    </dgm:pt>
    <dgm:pt modelId="{B7321137-F3AE-48CA-929F-B43A39E69D45}" type="pres">
      <dgm:prSet presAssocID="{0640FE27-49FB-4E47-B635-5714851657E3}" presName="compositeNode" presStyleCnt="0">
        <dgm:presLayoutVars>
          <dgm:bulletEnabled val="1"/>
        </dgm:presLayoutVars>
      </dgm:prSet>
      <dgm:spPr/>
    </dgm:pt>
    <dgm:pt modelId="{B3AA2B33-98AC-4A4D-B1FA-6040191DE403}" type="pres">
      <dgm:prSet presAssocID="{0640FE27-49FB-4E47-B635-5714851657E3}" presName="image" presStyleLbl="fgImgPlace1" presStyleIdx="2" presStyleCnt="4" custScaleX="349037" custScaleY="209500" custLinFactNeighborX="63471" custLinFactNeighborY="3219"/>
      <dgm:spPr>
        <a:blipFill rotWithShape="0">
          <a:blip xmlns:r="http://schemas.openxmlformats.org/officeDocument/2006/relationships" r:embed="rId3">
            <a:lum bright="-21000" contrast="52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8124D5-1B00-4816-98DF-1B9B15C779C5}" type="pres">
      <dgm:prSet presAssocID="{0640FE27-49FB-4E47-B635-5714851657E3}" presName="childNode" presStyleLbl="node1" presStyleIdx="2" presStyleCnt="4" custScaleX="158751" custScaleY="52934" custLinFactNeighborX="-21839" custLinFactNeighborY="-204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3372A9-C8B4-4B22-AC5B-BB8DBEE827D0}" type="pres">
      <dgm:prSet presAssocID="{0640FE27-49FB-4E47-B635-5714851657E3}" presName="parentNode" presStyleLbl="revTx" presStyleIdx="2" presStyleCnt="4" custAng="5400000" custFlipVert="1" custFlipHor="1" custScaleX="78013" custScaleY="6964" custLinFactX="-900000" custLinFactNeighborX="-929752" custLinFactNeighborY="57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F05C-2394-4123-B696-2CFD92BB0E54}" type="pres">
      <dgm:prSet presAssocID="{DD0FC38F-F615-4481-9F6C-6605CA1A7753}" presName="sibTrans" presStyleCnt="0"/>
      <dgm:spPr/>
    </dgm:pt>
    <dgm:pt modelId="{785DB075-5772-498E-BB4F-E8808BDE3DB6}" type="pres">
      <dgm:prSet presAssocID="{68BEA10C-1C3F-49C5-94C8-6153C267566D}" presName="compositeNode" presStyleCnt="0">
        <dgm:presLayoutVars>
          <dgm:bulletEnabled val="1"/>
        </dgm:presLayoutVars>
      </dgm:prSet>
      <dgm:spPr/>
    </dgm:pt>
    <dgm:pt modelId="{E190742C-63EE-45FD-829D-ECF42F2FD80F}" type="pres">
      <dgm:prSet presAssocID="{68BEA10C-1C3F-49C5-94C8-6153C267566D}" presName="image" presStyleLbl="fgImgPlace1" presStyleIdx="3" presStyleCnt="4" custScaleX="340893" custScaleY="190147" custLinFactNeighborX="-4323" custLinFactNeighborY="3219"/>
      <dgm:spPr>
        <a:blipFill rotWithShape="0">
          <a:blip xmlns:r="http://schemas.openxmlformats.org/officeDocument/2006/relationships" r:embed="rId4">
            <a:lum bright="-18000"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6F5D25-9048-4A27-BB39-6A62254C6E88}" type="pres">
      <dgm:prSet presAssocID="{68BEA10C-1C3F-49C5-94C8-6153C267566D}" presName="childNode" presStyleLbl="node1" presStyleIdx="3" presStyleCnt="4" custScaleX="151380" custScaleY="53206" custLinFactNeighborX="-51110" custLinFactNeighborY="-30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E103D35-BBCA-4DA5-BD65-C06B0863B182}" type="pres">
      <dgm:prSet presAssocID="{68BEA10C-1C3F-49C5-94C8-6153C267566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194E9-37D0-4AE0-852C-66135CAE2FD1}" srcId="{AC955619-5296-4D14-872D-433E162EA57A}" destId="{0640FE27-49FB-4E47-B635-5714851657E3}" srcOrd="2" destOrd="0" parTransId="{44B13CE8-749B-4B42-9295-DEE4F41FE6B7}" sibTransId="{DD0FC38F-F615-4481-9F6C-6605CA1A7753}"/>
    <dgm:cxn modelId="{4314745B-1D30-48F5-964B-55BAA20A5A7D}" type="presOf" srcId="{499935AB-8D61-4559-9284-B6D0882E8F3A}" destId="{A89BDF5D-A82D-4BB6-90F9-C96CD7A7B864}" srcOrd="0" destOrd="0" presId="urn:microsoft.com/office/officeart/2005/8/layout/hList2#1"/>
    <dgm:cxn modelId="{0F75AE61-C0B0-44FD-A597-FD1F6F567CDE}" srcId="{499935AB-8D61-4559-9284-B6D0882E8F3A}" destId="{C186072B-91BA-4AC5-8759-8DD4FE44D44D}" srcOrd="0" destOrd="0" parTransId="{AA1811F9-0E82-4E57-A67B-9B6DEC02D87E}" sibTransId="{3CEE63A1-569F-4B5F-881E-915E4519DF94}"/>
    <dgm:cxn modelId="{668B09A0-7883-4441-B302-1638893AB98E}" srcId="{0640FE27-49FB-4E47-B635-5714851657E3}" destId="{14A6BC83-B5DE-4CFD-9F7F-146EF9BE8EDC}" srcOrd="0" destOrd="0" parTransId="{55A2CE67-917A-4937-8C5E-493841096742}" sibTransId="{987D16C4-03CA-4BB6-9619-372BE755C747}"/>
    <dgm:cxn modelId="{B95423EE-000D-4234-BE3D-5E1816D2213A}" type="presOf" srcId="{C094F9CC-34FE-468F-BAF2-A38FECA46530}" destId="{221084EC-5779-49BE-BC1F-56EA9F70AE74}" srcOrd="0" destOrd="0" presId="urn:microsoft.com/office/officeart/2005/8/layout/hList2#1"/>
    <dgm:cxn modelId="{BABC63D9-B2F7-48E8-8AAA-9FBE9FBB3500}" type="presOf" srcId="{09C0F7E6-9601-4563-9BB5-CA5C6CA68C7A}" destId="{B98984B6-08C7-4158-BA52-66CF17FAFFC5}" srcOrd="0" destOrd="0" presId="urn:microsoft.com/office/officeart/2005/8/layout/hList2#1"/>
    <dgm:cxn modelId="{132B9754-F093-450E-8714-8BBD4A7A3C26}" type="presOf" srcId="{AC955619-5296-4D14-872D-433E162EA57A}" destId="{E0EAA437-482B-4CA4-A731-CA5E482921D2}" srcOrd="0" destOrd="0" presId="urn:microsoft.com/office/officeart/2005/8/layout/hList2#1"/>
    <dgm:cxn modelId="{325E300A-9F5D-429F-8863-11A86BC02C3C}" srcId="{68BEA10C-1C3F-49C5-94C8-6153C267566D}" destId="{5038364E-E71B-4B0A-B1BC-41F43FA04948}" srcOrd="0" destOrd="0" parTransId="{9B4DEE51-37C9-41C7-B7B2-7EA93FC9FA22}" sibTransId="{59BEAA18-E627-4DF6-9B44-D44A9456CC6E}"/>
    <dgm:cxn modelId="{0839971C-79F0-4BA3-9EB5-64590CB137FF}" srcId="{0640FE27-49FB-4E47-B635-5714851657E3}" destId="{7B65F9EB-31C3-4415-BC19-40DFF39FFFB9}" srcOrd="1" destOrd="0" parTransId="{7473C6B4-9194-4255-85D0-C93FC427E874}" sibTransId="{275CC4DE-8DF6-4D3B-AB60-3F3383899F45}"/>
    <dgm:cxn modelId="{183998CA-F5CD-4011-9971-60478C8DBB51}" type="presOf" srcId="{7B65F9EB-31C3-4415-BC19-40DFF39FFFB9}" destId="{3E8124D5-1B00-4816-98DF-1B9B15C779C5}" srcOrd="0" destOrd="1" presId="urn:microsoft.com/office/officeart/2005/8/layout/hList2#1"/>
    <dgm:cxn modelId="{144CDD93-F25C-422D-944C-46A8E35DC889}" srcId="{AC955619-5296-4D14-872D-433E162EA57A}" destId="{499935AB-8D61-4559-9284-B6D0882E8F3A}" srcOrd="0" destOrd="0" parTransId="{9AF77860-67BE-4445-A508-FF600FCD2E93}" sibTransId="{24F15580-DC39-4927-9F5F-2330E86C37A0}"/>
    <dgm:cxn modelId="{49869AA4-4768-4B48-9F75-B10E7282140E}" type="presOf" srcId="{14A6BC83-B5DE-4CFD-9F7F-146EF9BE8EDC}" destId="{3E8124D5-1B00-4816-98DF-1B9B15C779C5}" srcOrd="0" destOrd="0" presId="urn:microsoft.com/office/officeart/2005/8/layout/hList2#1"/>
    <dgm:cxn modelId="{F2597BD9-EFF1-48E6-A0E1-FBD16B133D82}" srcId="{AC955619-5296-4D14-872D-433E162EA57A}" destId="{68BEA10C-1C3F-49C5-94C8-6153C267566D}" srcOrd="3" destOrd="0" parTransId="{54A0BDE4-2A4E-4EE7-9094-5D76228C643C}" sibTransId="{E85AEF20-D10E-41C8-AE92-F46D21A5A090}"/>
    <dgm:cxn modelId="{23AF5DE1-F874-4AEE-9AE3-6D8DF01B3460}" type="presOf" srcId="{5038364E-E71B-4B0A-B1BC-41F43FA04948}" destId="{A16F5D25-9048-4A27-BB39-6A62254C6E88}" srcOrd="0" destOrd="0" presId="urn:microsoft.com/office/officeart/2005/8/layout/hList2#1"/>
    <dgm:cxn modelId="{64373F5B-ED76-408E-9308-5BCF8EDE5A51}" type="presOf" srcId="{68BEA10C-1C3F-49C5-94C8-6153C267566D}" destId="{6E103D35-BBCA-4DA5-BD65-C06B0863B182}" srcOrd="0" destOrd="0" presId="urn:microsoft.com/office/officeart/2005/8/layout/hList2#1"/>
    <dgm:cxn modelId="{8A2B665C-704E-400D-BB2C-590ABBA99909}" srcId="{C094F9CC-34FE-468F-BAF2-A38FECA46530}" destId="{09C0F7E6-9601-4563-9BB5-CA5C6CA68C7A}" srcOrd="0" destOrd="0" parTransId="{65251C3A-128F-4BDB-A00F-AC80AF5CFE5E}" sibTransId="{D6EFEC73-98ED-4B72-BAF2-94DE4A28C443}"/>
    <dgm:cxn modelId="{3139CAD6-1805-4A3F-82EE-CE23850AE038}" type="presOf" srcId="{0640FE27-49FB-4E47-B635-5714851657E3}" destId="{B73372A9-C8B4-4B22-AC5B-BB8DBEE827D0}" srcOrd="0" destOrd="0" presId="urn:microsoft.com/office/officeart/2005/8/layout/hList2#1"/>
    <dgm:cxn modelId="{9E47CF8D-54A1-44A5-A3F2-034AD6BE7BC9}" srcId="{AC955619-5296-4D14-872D-433E162EA57A}" destId="{C094F9CC-34FE-468F-BAF2-A38FECA46530}" srcOrd="1" destOrd="0" parTransId="{CDBC8669-A067-4C93-A928-602095BA92C3}" sibTransId="{6059B1E8-8BF3-4763-A7BF-DB5285328CA4}"/>
    <dgm:cxn modelId="{AFC869A2-BFC3-47FB-BD81-822F1050116F}" type="presOf" srcId="{C186072B-91BA-4AC5-8759-8DD4FE44D44D}" destId="{E132093D-662B-408B-BDD6-6F7D4537CF60}" srcOrd="0" destOrd="0" presId="urn:microsoft.com/office/officeart/2005/8/layout/hList2#1"/>
    <dgm:cxn modelId="{04E49FC4-A0B8-4CF0-ABC8-F7E01228FE00}" type="presParOf" srcId="{E0EAA437-482B-4CA4-A731-CA5E482921D2}" destId="{DDD5ECF4-1429-4EE5-BC3C-F7F58B7916E6}" srcOrd="0" destOrd="0" presId="urn:microsoft.com/office/officeart/2005/8/layout/hList2#1"/>
    <dgm:cxn modelId="{BF3208F1-6282-4F4F-BB31-7429810A517B}" type="presParOf" srcId="{DDD5ECF4-1429-4EE5-BC3C-F7F58B7916E6}" destId="{538B571E-D9EB-40E9-8816-0F42AE1D6EBE}" srcOrd="0" destOrd="0" presId="urn:microsoft.com/office/officeart/2005/8/layout/hList2#1"/>
    <dgm:cxn modelId="{C35860CA-3BD4-42EB-90D6-5CDA908C4062}" type="presParOf" srcId="{DDD5ECF4-1429-4EE5-BC3C-F7F58B7916E6}" destId="{E132093D-662B-408B-BDD6-6F7D4537CF60}" srcOrd="1" destOrd="0" presId="urn:microsoft.com/office/officeart/2005/8/layout/hList2#1"/>
    <dgm:cxn modelId="{A08D55E6-C84A-448C-8E5A-515D28F7A51D}" type="presParOf" srcId="{DDD5ECF4-1429-4EE5-BC3C-F7F58B7916E6}" destId="{A89BDF5D-A82D-4BB6-90F9-C96CD7A7B864}" srcOrd="2" destOrd="0" presId="urn:microsoft.com/office/officeart/2005/8/layout/hList2#1"/>
    <dgm:cxn modelId="{7F36A807-1970-4377-BE6D-7F4D79F53147}" type="presParOf" srcId="{E0EAA437-482B-4CA4-A731-CA5E482921D2}" destId="{A2D4013E-E257-4F06-8958-61C98797F8EA}" srcOrd="1" destOrd="0" presId="urn:microsoft.com/office/officeart/2005/8/layout/hList2#1"/>
    <dgm:cxn modelId="{4ABA0302-241B-4AFB-8D8B-FE8783FF7684}" type="presParOf" srcId="{E0EAA437-482B-4CA4-A731-CA5E482921D2}" destId="{0833CAF1-4A64-430E-8E6F-F047D2F28C6B}" srcOrd="2" destOrd="0" presId="urn:microsoft.com/office/officeart/2005/8/layout/hList2#1"/>
    <dgm:cxn modelId="{52D0C551-B497-47CF-8779-B758271BE184}" type="presParOf" srcId="{0833CAF1-4A64-430E-8E6F-F047D2F28C6B}" destId="{AA7B60CD-BC5F-401C-AA3E-AF1D40891784}" srcOrd="0" destOrd="0" presId="urn:microsoft.com/office/officeart/2005/8/layout/hList2#1"/>
    <dgm:cxn modelId="{10EE6F22-1D30-442D-824E-8B48DF4920C9}" type="presParOf" srcId="{0833CAF1-4A64-430E-8E6F-F047D2F28C6B}" destId="{B98984B6-08C7-4158-BA52-66CF17FAFFC5}" srcOrd="1" destOrd="0" presId="urn:microsoft.com/office/officeart/2005/8/layout/hList2#1"/>
    <dgm:cxn modelId="{B919DC87-C167-4E2D-8AD5-1DA9572B0691}" type="presParOf" srcId="{0833CAF1-4A64-430E-8E6F-F047D2F28C6B}" destId="{221084EC-5779-49BE-BC1F-56EA9F70AE74}" srcOrd="2" destOrd="0" presId="urn:microsoft.com/office/officeart/2005/8/layout/hList2#1"/>
    <dgm:cxn modelId="{37719555-7CB3-42F5-B9E6-7BFC545EF67D}" type="presParOf" srcId="{E0EAA437-482B-4CA4-A731-CA5E482921D2}" destId="{84FE0314-89FF-463B-87F7-B93CC23FC616}" srcOrd="3" destOrd="0" presId="urn:microsoft.com/office/officeart/2005/8/layout/hList2#1"/>
    <dgm:cxn modelId="{A9466FBC-66F4-448A-A49B-BB2A54D10DB9}" type="presParOf" srcId="{E0EAA437-482B-4CA4-A731-CA5E482921D2}" destId="{B7321137-F3AE-48CA-929F-B43A39E69D45}" srcOrd="4" destOrd="0" presId="urn:microsoft.com/office/officeart/2005/8/layout/hList2#1"/>
    <dgm:cxn modelId="{19DDC979-874C-453B-9693-2E1A35E34619}" type="presParOf" srcId="{B7321137-F3AE-48CA-929F-B43A39E69D45}" destId="{B3AA2B33-98AC-4A4D-B1FA-6040191DE403}" srcOrd="0" destOrd="0" presId="urn:microsoft.com/office/officeart/2005/8/layout/hList2#1"/>
    <dgm:cxn modelId="{7D76F44E-67AC-4E77-B6EF-CF1A23440767}" type="presParOf" srcId="{B7321137-F3AE-48CA-929F-B43A39E69D45}" destId="{3E8124D5-1B00-4816-98DF-1B9B15C779C5}" srcOrd="1" destOrd="0" presId="urn:microsoft.com/office/officeart/2005/8/layout/hList2#1"/>
    <dgm:cxn modelId="{952028D8-1359-4A6A-B8C8-FD3E5FA5A20B}" type="presParOf" srcId="{B7321137-F3AE-48CA-929F-B43A39E69D45}" destId="{B73372A9-C8B4-4B22-AC5B-BB8DBEE827D0}" srcOrd="2" destOrd="0" presId="urn:microsoft.com/office/officeart/2005/8/layout/hList2#1"/>
    <dgm:cxn modelId="{D14BCA69-E349-424B-B4FD-CADB5256FBD1}" type="presParOf" srcId="{E0EAA437-482B-4CA4-A731-CA5E482921D2}" destId="{C620F05C-2394-4123-B696-2CFD92BB0E54}" srcOrd="5" destOrd="0" presId="urn:microsoft.com/office/officeart/2005/8/layout/hList2#1"/>
    <dgm:cxn modelId="{F39F26E4-51E0-4E0B-9001-DF8183FFE5E9}" type="presParOf" srcId="{E0EAA437-482B-4CA4-A731-CA5E482921D2}" destId="{785DB075-5772-498E-BB4F-E8808BDE3DB6}" srcOrd="6" destOrd="0" presId="urn:microsoft.com/office/officeart/2005/8/layout/hList2#1"/>
    <dgm:cxn modelId="{98B35351-AB26-4554-8219-F6C023277079}" type="presParOf" srcId="{785DB075-5772-498E-BB4F-E8808BDE3DB6}" destId="{E190742C-63EE-45FD-829D-ECF42F2FD80F}" srcOrd="0" destOrd="0" presId="urn:microsoft.com/office/officeart/2005/8/layout/hList2#1"/>
    <dgm:cxn modelId="{44971829-3D1C-4BD2-AA1A-524CA56D470E}" type="presParOf" srcId="{785DB075-5772-498E-BB4F-E8808BDE3DB6}" destId="{A16F5D25-9048-4A27-BB39-6A62254C6E88}" srcOrd="1" destOrd="0" presId="urn:microsoft.com/office/officeart/2005/8/layout/hList2#1"/>
    <dgm:cxn modelId="{E1126A93-81D3-4F12-A780-4F1F02B2B3BE}" type="presParOf" srcId="{785DB075-5772-498E-BB4F-E8808BDE3DB6}" destId="{6E103D35-BBCA-4DA5-BD65-C06B0863B182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F996F-E507-4C4D-86D1-2E8DE95E86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2BB05-DE68-4774-A08F-C7F22D988D3D}">
      <dgm:prSet custT="1"/>
      <dgm:spPr/>
      <dgm:t>
        <a:bodyPr/>
        <a:lstStyle/>
        <a:p>
          <a:pPr algn="ctr" rtl="0"/>
          <a:r>
            <a:rPr lang="ru-RU" sz="1600" b="0" i="0" baseline="0" dirty="0" smtClean="0">
              <a:latin typeface="Times New Roman" pitchFamily="18" charset="0"/>
              <a:cs typeface="Times New Roman" pitchFamily="18" charset="0"/>
            </a:rPr>
            <a:t>13 потребительских кредитных кооперативов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в поселениях</a:t>
          </a:r>
          <a:endParaRPr lang="ru-RU" sz="16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C5538EE0-871D-45AC-98C1-E2923E36C078}" type="parTrans" cxnId="{751D52A6-2337-4A8F-9237-FE918AE987F5}">
      <dgm:prSet/>
      <dgm:spPr/>
      <dgm:t>
        <a:bodyPr/>
        <a:lstStyle/>
        <a:p>
          <a:endParaRPr lang="ru-RU"/>
        </a:p>
      </dgm:t>
    </dgm:pt>
    <dgm:pt modelId="{9380CD4F-1A18-40FC-BB98-05C352071768}" type="sibTrans" cxnId="{751D52A6-2337-4A8F-9237-FE918AE987F5}">
      <dgm:prSet/>
      <dgm:spPr/>
      <dgm:t>
        <a:bodyPr/>
        <a:lstStyle/>
        <a:p>
          <a:endParaRPr lang="ru-RU"/>
        </a:p>
      </dgm:t>
    </dgm:pt>
    <dgm:pt modelId="{35948CB1-D92C-4F2E-85DA-3848F01E6B3E}" type="pres">
      <dgm:prSet presAssocID="{9F6F996F-E507-4C4D-86D1-2E8DE95E86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56EBD-CCBD-488A-80D7-0132F85CC15B}" type="pres">
      <dgm:prSet presAssocID="{DAC2BB05-DE68-4774-A08F-C7F22D988D3D}" presName="parentText" presStyleLbl="node1" presStyleIdx="0" presStyleCnt="1" custLinFactNeighborX="1923" custLinFactNeighborY="-90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8672A-0F22-4D34-875F-D5CE025D71E1}" type="presOf" srcId="{DAC2BB05-DE68-4774-A08F-C7F22D988D3D}" destId="{84156EBD-CCBD-488A-80D7-0132F85CC15B}" srcOrd="0" destOrd="0" presId="urn:microsoft.com/office/officeart/2005/8/layout/vList2"/>
    <dgm:cxn modelId="{81A1D0E6-61E2-4702-BFEC-51740CD3D78D}" type="presOf" srcId="{9F6F996F-E507-4C4D-86D1-2E8DE95E86A0}" destId="{35948CB1-D92C-4F2E-85DA-3848F01E6B3E}" srcOrd="0" destOrd="0" presId="urn:microsoft.com/office/officeart/2005/8/layout/vList2"/>
    <dgm:cxn modelId="{751D52A6-2337-4A8F-9237-FE918AE987F5}" srcId="{9F6F996F-E507-4C4D-86D1-2E8DE95E86A0}" destId="{DAC2BB05-DE68-4774-A08F-C7F22D988D3D}" srcOrd="0" destOrd="0" parTransId="{C5538EE0-871D-45AC-98C1-E2923E36C078}" sibTransId="{9380CD4F-1A18-40FC-BB98-05C352071768}"/>
    <dgm:cxn modelId="{B57F7B63-D984-4C2B-B3B9-6EAF7F04DD19}" type="presParOf" srcId="{35948CB1-D92C-4F2E-85DA-3848F01E6B3E}" destId="{84156EBD-CCBD-488A-80D7-0132F85CC1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01898-140C-4964-B401-78EC597166B9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5DAB1E-5E00-4154-AAAD-2A73F56238D1}">
      <dgm:prSet custT="1"/>
      <dgm:spPr>
        <a:solidFill>
          <a:srgbClr val="2DD220">
            <a:alpha val="60000"/>
          </a:srgb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консолидированного бюджета по годам, </a:t>
          </a:r>
        </a:p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B8E660E-81CE-4642-A6C9-CF1E4C144C16}" type="parTrans" cxnId="{A379A1D8-0B28-4682-8840-5C5073A999D7}">
      <dgm:prSet/>
      <dgm:spPr/>
      <dgm:t>
        <a:bodyPr/>
        <a:lstStyle/>
        <a:p>
          <a:endParaRPr lang="ru-RU"/>
        </a:p>
      </dgm:t>
    </dgm:pt>
    <dgm:pt modelId="{4EE3D4CB-19F3-4D55-A523-BEDBD2844BE8}" type="sibTrans" cxnId="{A379A1D8-0B28-4682-8840-5C5073A999D7}">
      <dgm:prSet/>
      <dgm:spPr/>
      <dgm:t>
        <a:bodyPr/>
        <a:lstStyle/>
        <a:p>
          <a:endParaRPr lang="ru-RU"/>
        </a:p>
      </dgm:t>
    </dgm:pt>
    <dgm:pt modelId="{89AB9B02-1A14-4EEA-AFCB-8DA07C1C05CB}" type="pres">
      <dgm:prSet presAssocID="{F9D01898-140C-4964-B401-78EC59716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797DB-2AAC-48B2-BA71-26F901B85B14}" type="pres">
      <dgm:prSet presAssocID="{495DAB1E-5E00-4154-AAAD-2A73F56238D1}" presName="composite" presStyleCnt="0"/>
      <dgm:spPr/>
    </dgm:pt>
    <dgm:pt modelId="{CCC86D41-DD3C-43CE-9E84-89B4A86BDD92}" type="pres">
      <dgm:prSet presAssocID="{495DAB1E-5E00-4154-AAAD-2A73F56238D1}" presName="imgShp" presStyleLbl="fgImgPlace1" presStyleIdx="0" presStyleCnt="1" custScaleX="159198" custScaleY="84838" custLinFactNeighborX="24152" custLinFactNeighborY="-765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3A884A-48D5-4BAA-9BAC-33CFD6E71A98}" type="pres">
      <dgm:prSet presAssocID="{495DAB1E-5E00-4154-AAAD-2A73F56238D1}" presName="txShp" presStyleLbl="node1" presStyleIdx="0" presStyleCnt="1" custScaleX="118507" custScaleY="204439" custLinFactNeighborX="12641" custLinFactNeighborY="-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2AAF2-9BAA-4517-93B8-7A1305275BB1}" type="presOf" srcId="{495DAB1E-5E00-4154-AAAD-2A73F56238D1}" destId="{2C3A884A-48D5-4BAA-9BAC-33CFD6E71A98}" srcOrd="0" destOrd="0" presId="urn:microsoft.com/office/officeart/2005/8/layout/vList3#1"/>
    <dgm:cxn modelId="{69462A57-C223-4FA8-9AB2-B4BDAAE98F0C}" type="presOf" srcId="{F9D01898-140C-4964-B401-78EC597166B9}" destId="{89AB9B02-1A14-4EEA-AFCB-8DA07C1C05CB}" srcOrd="0" destOrd="0" presId="urn:microsoft.com/office/officeart/2005/8/layout/vList3#1"/>
    <dgm:cxn modelId="{A379A1D8-0B28-4682-8840-5C5073A999D7}" srcId="{F9D01898-140C-4964-B401-78EC597166B9}" destId="{495DAB1E-5E00-4154-AAAD-2A73F56238D1}" srcOrd="0" destOrd="0" parTransId="{7B8E660E-81CE-4642-A6C9-CF1E4C144C16}" sibTransId="{4EE3D4CB-19F3-4D55-A523-BEDBD2844BE8}"/>
    <dgm:cxn modelId="{5A77F110-AFE8-4831-A8F7-61D8F79751C2}" type="presParOf" srcId="{89AB9B02-1A14-4EEA-AFCB-8DA07C1C05CB}" destId="{72E797DB-2AAC-48B2-BA71-26F901B85B14}" srcOrd="0" destOrd="0" presId="urn:microsoft.com/office/officeart/2005/8/layout/vList3#1"/>
    <dgm:cxn modelId="{8801CFC9-F40C-4A3D-9431-5444BBEBFA11}" type="presParOf" srcId="{72E797DB-2AAC-48B2-BA71-26F901B85B14}" destId="{CCC86D41-DD3C-43CE-9E84-89B4A86BDD92}" srcOrd="0" destOrd="0" presId="urn:microsoft.com/office/officeart/2005/8/layout/vList3#1"/>
    <dgm:cxn modelId="{7DFC03CF-93BE-4482-A884-2F6EF25BFEC4}" type="presParOf" srcId="{72E797DB-2AAC-48B2-BA71-26F901B85B14}" destId="{2C3A884A-48D5-4BAA-9BAC-33CFD6E71A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814D84-E262-44FE-AD55-D38D9664A94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359AE-EF3B-4578-B144-B21FC27BEC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районе функционируют:</a:t>
          </a:r>
        </a:p>
        <a:p>
          <a:pPr marL="0" marR="0" indent="0" algn="l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Сельскохозяйственные предприятия – 10 ед.</a:t>
          </a:r>
        </a:p>
        <a:p>
          <a:pPr marL="0" marR="0" indent="0" algn="l" defTabSz="6223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Крестьянско-фермерские хозяйства и ИП – 124 ед.</a:t>
          </a:r>
        </a:p>
        <a:p>
          <a:pPr algn="l" defTabSz="622300">
            <a:lnSpc>
              <a:spcPct val="12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Личные подсобные хозяйства  –  более 4500 ед.</a:t>
          </a:r>
        </a:p>
      </dgm:t>
    </dgm:pt>
    <dgm:pt modelId="{486D3EA2-10E5-4C39-BE93-559C6F43547E}" type="par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6EA30E-1514-49A7-9B86-E258ACF2EAE8}" type="sib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F67CEF-94A5-4AD7-8DE5-25E0B268CE2C}" type="pres">
      <dgm:prSet presAssocID="{13814D84-E262-44FE-AD55-D38D9664A9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A7FD-ED03-4C32-8C6C-0E738FABDDAD}" type="pres">
      <dgm:prSet presAssocID="{313359AE-EF3B-4578-B144-B21FC27BEC95}" presName="node" presStyleLbl="node1" presStyleIdx="0" presStyleCnt="1" custScaleX="135809" custScaleY="123728" custLinFactNeighborX="0" custLinFactNeighborY="-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C5E3F-06B5-408B-AACA-90606A0CCBEE}" srcId="{13814D84-E262-44FE-AD55-D38D9664A94D}" destId="{313359AE-EF3B-4578-B144-B21FC27BEC95}" srcOrd="0" destOrd="0" parTransId="{486D3EA2-10E5-4C39-BE93-559C6F43547E}" sibTransId="{CB6EA30E-1514-49A7-9B86-E258ACF2EAE8}"/>
    <dgm:cxn modelId="{3B9A2CF5-E546-42CF-A5AD-7E102B95D089}" type="presOf" srcId="{13814D84-E262-44FE-AD55-D38D9664A94D}" destId="{A1F67CEF-94A5-4AD7-8DE5-25E0B268CE2C}" srcOrd="0" destOrd="0" presId="urn:microsoft.com/office/officeart/2005/8/layout/default#1"/>
    <dgm:cxn modelId="{4C0115C9-39DF-4069-871A-6C4E6056DDFC}" type="presOf" srcId="{313359AE-EF3B-4578-B144-B21FC27BEC95}" destId="{1F9AA7FD-ED03-4C32-8C6C-0E738FABDDAD}" srcOrd="0" destOrd="0" presId="urn:microsoft.com/office/officeart/2005/8/layout/default#1"/>
    <dgm:cxn modelId="{A1E572AE-A270-48A4-9309-6D5E2AC53348}" type="presParOf" srcId="{A1F67CEF-94A5-4AD7-8DE5-25E0B268CE2C}" destId="{1F9AA7FD-ED03-4C32-8C6C-0E738FABDDA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3B714-B7F6-4721-AE19-4E1A0578A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26BAF-3842-4DD5-9B1B-DC26F871D796}" type="pres">
      <dgm:prSet presAssocID="{CA53B714-B7F6-4721-AE19-4E1A0578A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B0D84-E9A7-4452-AFEF-B4E858AC9229}" type="presOf" srcId="{CA53B714-B7F6-4721-AE19-4E1A0578A02C}" destId="{28826BAF-3842-4DD5-9B1B-DC26F871D7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7C88-98F1-40A0-A260-86837C80392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2244-B231-468A-B75E-AB0BA6C320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5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B614-6169-41F1-A15E-CBFC09CDC5B8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uno_aginskoe@mail.ru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topazchita@mail.ru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aginskmr@mail.ru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://www.aginskmr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w2.google.com/mw-panoramio/photos/medium/13367444.jpg"/>
          <p:cNvPicPr>
            <a:picLocks noChangeAspect="1" noChangeArrowheads="1"/>
          </p:cNvPicPr>
          <p:nvPr/>
        </p:nvPicPr>
        <p:blipFill>
          <a:blip r:embed="rId2" cstate="print">
            <a:lum bright="6000" contrast="-9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476672"/>
            <a:ext cx="68191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паспорт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униципального района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«Агинский район»</a:t>
            </a:r>
            <a:endParaRPr lang="ru-RU" sz="36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6215082"/>
            <a:ext cx="2714644" cy="369332"/>
          </a:xfrm>
          <a:prstGeom prst="rect">
            <a:avLst/>
          </a:prstGeom>
          <a:solidFill>
            <a:srgbClr val="F7E265">
              <a:alpha val="2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п. Агинское </a:t>
            </a:r>
            <a:r>
              <a:rPr lang="ru-RU" b="1" cap="none" spc="0" dirty="0" err="1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5" name="Picture 1" descr="АгинскийМР_ гербПП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21371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yalma.ucoz.ru/filatov/5246.jpg"/>
          <p:cNvPicPr>
            <a:picLocks noChangeAspect="1" noChangeArrowheads="1"/>
          </p:cNvPicPr>
          <p:nvPr/>
        </p:nvPicPr>
        <p:blipFill>
          <a:blip r:embed="rId2" cstate="print">
            <a:lum bright="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46572"/>
          </a:xfrm>
          <a:prstGeom prst="rect">
            <a:avLst/>
          </a:prstGeom>
          <a:solidFill>
            <a:srgbClr val="2DD22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286808" cy="1323439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square">
            <a:spAutoFit/>
          </a:bodyPr>
          <a:lstStyle/>
          <a:p>
            <a:pPr indent="396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Леса представлены немногими породами: из хвойных – лиственницей и сосной, из лиственных – березой, осиной и тополем.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лиственница составляет свыше 70%  лесного массива района. Встречаются реликтовые ильмовые рощи с участием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абрикоса. Произрастают более 1300 видов растений, около 600 видов растений находят применение в официальной и народной (в том числе тибетской) медицине.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img-fotki.yandex.ru/get/5708/al-curo4ckina2010.e/0_66e8d_e64f2ff4_XL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/>
          <a:stretch>
            <a:fillRect/>
          </a:stretch>
        </p:blipFill>
        <p:spPr bwMode="auto">
          <a:xfrm>
            <a:off x="2643174" y="1500174"/>
            <a:ext cx="3643338" cy="2571768"/>
          </a:xfrm>
          <a:prstGeom prst="rect">
            <a:avLst/>
          </a:prstGeom>
          <a:noFill/>
          <a:effectLst>
            <a:outerShdw blurRad="990600" dist="50800" dir="5400000" sx="107000" sy="107000" algn="ctr" rotWithShape="0">
              <a:srgbClr val="2DD22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8375" y="4357694"/>
            <a:ext cx="5012013" cy="338554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30%  площади района занимают земли лесного фонда.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5" y="214290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Лесной     фонд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51196"/>
                </a:solidFill>
                <a:latin typeface="Gabriola" pitchFamily="82" charset="0"/>
                <a:ea typeface="Times New Roman" pitchFamily="18" charset="0"/>
              </a:rPr>
              <a:t>Инженерная инфраструктура</a:t>
            </a:r>
            <a:endParaRPr lang="ru-RU" dirty="0">
              <a:solidFill>
                <a:srgbClr val="C51196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9296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Энергетический комплекс</a:t>
            </a:r>
            <a:r>
              <a:rPr lang="ru-RU" sz="2000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Поставкой электрической энергии в районе занимаются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Западные электрические сети ОАО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«МРСК Сибири». </a:t>
            </a:r>
            <a:endParaRPr lang="ru-RU" sz="2000" dirty="0" smtClean="0"/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80010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20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общества с ограниченной ответственностью «Исток», «Луч», «Теплый дом», «Гарант» и  муниципальное предприятие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Урдо-Ага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Тепло вырабатывают 35 котельных, в т.ч.  3 автоматизированных.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системе ЖКХ района работают 180 человек. В рамках подготовки к отопительному сезону ежегодно проводятся текущие  ремонтные работы. 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муниципальные предприятия поселений. В районе функционируют 53 водокачки. Летним водопроводом обеспечены жители поселков Орловский,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Новоорловск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села Южный Аргалей, остальные – частично.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ПСЭР\Агинский район\программа\КПСЭР скорректированная 11-20гг\Инвестиционный паспорт 2012\Картинки\normal_42__dsf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429024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428736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дорожной магистралью района являются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федерального значения А-166 «Чита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Забайкальск» и региональные дороги Агинское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Цасучей и Агинское - Дульдурга.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365104"/>
            <a:ext cx="3995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Пассажирские перевозки в районе осуществляют муниципальное предприятие «Агинское АТП»,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городского округа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Агаавтотранс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также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предприниматели.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Маршрутами охвачены все муниципальные образования.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Транспортная инфраструктура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1" y="3140968"/>
          <a:ext cx="4896544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5" imgW="461727" imgH="345972" progId="PowerPoint.Slide.12">
                  <p:embed/>
                </p:oleObj>
              </mc:Choice>
              <mc:Fallback>
                <p:oleObj name="Слайд" r:id="rId5" imgW="461727" imgH="34597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3140968"/>
                        <a:ext cx="4896544" cy="35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85720" y="1142985"/>
            <a:ext cx="2928958" cy="2760227"/>
            <a:chOff x="571472" y="1714489"/>
            <a:chExt cx="3830177" cy="2693982"/>
          </a:xfrm>
        </p:grpSpPr>
        <p:pic>
          <p:nvPicPr>
            <p:cNvPr id="38916" name="Picture 4" descr="http://www.dynamo-energia.ru/images/megaf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2243" y="2786058"/>
              <a:ext cx="1445246" cy="699573"/>
            </a:xfrm>
            <a:prstGeom prst="rect">
              <a:avLst/>
            </a:prstGeom>
            <a:noFill/>
          </p:spPr>
        </p:pic>
        <p:pic>
          <p:nvPicPr>
            <p:cNvPr id="38918" name="Picture 6" descr="http://www.student66.ru/novosti/photo/2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2243" y="3714752"/>
              <a:ext cx="1445246" cy="693719"/>
            </a:xfrm>
            <a:prstGeom prst="rect">
              <a:avLst/>
            </a:prstGeom>
            <a:noFill/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785786" y="1714489"/>
              <a:ext cx="3615863" cy="5577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Сотовая связь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Соединительная линия уступом 14"/>
            <p:cNvCxnSpPr>
              <a:stCxn id="11" idx="1"/>
              <a:endCxn id="38916" idx="1"/>
            </p:cNvCxnSpPr>
            <p:nvPr/>
          </p:nvCxnSpPr>
          <p:spPr>
            <a:xfrm rot="10800000" flipH="1" flipV="1">
              <a:off x="785785" y="1993382"/>
              <a:ext cx="626457" cy="1142462"/>
            </a:xfrm>
            <a:prstGeom prst="bentConnector3">
              <a:avLst>
                <a:gd name="adj1" fmla="val -4771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16"/>
            <p:cNvCxnSpPr>
              <a:endCxn id="38918" idx="1"/>
            </p:cNvCxnSpPr>
            <p:nvPr/>
          </p:nvCxnSpPr>
          <p:spPr>
            <a:xfrm rot="16200000" flipH="1">
              <a:off x="568394" y="3217763"/>
              <a:ext cx="846926" cy="84076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4857752" y="528638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Услуги почтовой связи оказывает филиал ФГУП «Почта России», имеющий 11 отделений в муниципальных образованиях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450057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Доступом к сети Интернет обеспечены все населенные пункты.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4429132"/>
            <a:ext cx="38576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Телефонизация населенных пунктов решена путем охвата всей территории района сотовой связью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«МТС» и «Мегафон».</a:t>
            </a:r>
            <a:r>
              <a:rPr lang="ru-RU" sz="2400" dirty="0" smtClean="0"/>
              <a:t> </a:t>
            </a:r>
          </a:p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Проводную связь обеспечивает ОАО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Телекоммуникации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43438" y="1138608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Цифровым телевидением охвачен весь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ведется вещание 10 федеральных каналов.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F:\почта 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5050" y="2285992"/>
            <a:ext cx="3027067" cy="2000264"/>
          </a:xfrm>
          <a:prstGeom prst="rect">
            <a:avLst/>
          </a:prstGeom>
          <a:noFill/>
        </p:spPr>
      </p:pic>
      <p:pic>
        <p:nvPicPr>
          <p:cNvPr id="3" name="Picture 3" descr="F:\Картинка интернет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643182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3462397"/>
            <a:ext cx="5076056" cy="33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Группа 30"/>
          <p:cNvGrpSpPr/>
          <p:nvPr/>
        </p:nvGrpSpPr>
        <p:grpSpPr>
          <a:xfrm>
            <a:off x="142844" y="1071546"/>
            <a:ext cx="5360802" cy="2855810"/>
            <a:chOff x="357158" y="1214422"/>
            <a:chExt cx="9009126" cy="285581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7158" y="1214422"/>
              <a:ext cx="9009126" cy="1714512"/>
              <a:chOff x="285720" y="1643050"/>
              <a:chExt cx="9009126" cy="1714512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00101" y="1643050"/>
                <a:ext cx="7143800" cy="6754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Образовательные учреждения МР «Агинский район»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5720" y="2500306"/>
                <a:ext cx="2641222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 дошкольных ОУ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87108" y="2471345"/>
                <a:ext cx="2905146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 общеобразовательных школ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648663" y="2471345"/>
                <a:ext cx="2646183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учреждений дополнительного образования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 стрелкой 9"/>
              <p:cNvCxnSpPr>
                <a:stCxn id="4" idx="2"/>
                <a:endCxn id="6" idx="0"/>
              </p:cNvCxnSpPr>
              <p:nvPr/>
            </p:nvCxnSpPr>
            <p:spPr>
              <a:xfrm rot="5400000">
                <a:off x="2998245" y="926549"/>
                <a:ext cx="181842" cy="2965670"/>
              </a:xfrm>
              <a:prstGeom prst="straightConnector1">
                <a:avLst/>
              </a:prstGeom>
              <a:ln w="2222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stCxn id="4" idx="2"/>
                <a:endCxn id="8" idx="0"/>
              </p:cNvCxnSpPr>
              <p:nvPr/>
            </p:nvCxnSpPr>
            <p:spPr>
              <a:xfrm rot="16200000" flipH="1">
                <a:off x="6195438" y="695027"/>
                <a:ext cx="152881" cy="3399754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4" idx="2"/>
                <a:endCxn id="7" idx="0"/>
              </p:cNvCxnSpPr>
              <p:nvPr/>
            </p:nvCxnSpPr>
            <p:spPr>
              <a:xfrm rot="16200000" flipH="1">
                <a:off x="4579401" y="2311063"/>
                <a:ext cx="152881" cy="16768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357158" y="3286124"/>
              <a:ext cx="185738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1150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43306" y="3286124"/>
              <a:ext cx="185738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2133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195534" y="3355852"/>
              <a:ext cx="1857389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1450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>
              <a:off x="1108051" y="3106735"/>
              <a:ext cx="35719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4394199" y="3106735"/>
              <a:ext cx="35719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8" idx="0"/>
            </p:cNvCxnSpPr>
            <p:nvPr/>
          </p:nvCxnSpPr>
          <p:spPr>
            <a:xfrm>
              <a:off x="8066680" y="2921524"/>
              <a:ext cx="57549" cy="43432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80112" y="1124744"/>
            <a:ext cx="3563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600" dirty="0" err="1" smtClean="0"/>
              <a:t>Судунтуйская</a:t>
            </a:r>
            <a:r>
              <a:rPr lang="ru-RU" sz="1600" dirty="0" smtClean="0"/>
              <a:t>, </a:t>
            </a:r>
            <a:r>
              <a:rPr lang="ru-RU" sz="1600" dirty="0" err="1" smtClean="0"/>
              <a:t>Урда-Агинская</a:t>
            </a:r>
            <a:r>
              <a:rPr lang="ru-RU" sz="1600" dirty="0" smtClean="0"/>
              <a:t>, </a:t>
            </a:r>
            <a:r>
              <a:rPr lang="ru-RU" sz="1600" dirty="0" err="1" smtClean="0"/>
              <a:t>Амитхашинская</a:t>
            </a:r>
            <a:r>
              <a:rPr lang="ru-RU" sz="1600" dirty="0" smtClean="0"/>
              <a:t> школы являются базовыми опорными площадками по реализации мероприятий </a:t>
            </a:r>
            <a:r>
              <a:rPr lang="ru-RU" sz="1600" dirty="0" err="1" smtClean="0"/>
              <a:t>ФЦПРО</a:t>
            </a:r>
            <a:r>
              <a:rPr lang="ru-RU" sz="1600" dirty="0" smtClean="0"/>
              <a:t> 2018 года. </a:t>
            </a:r>
          </a:p>
          <a:p>
            <a:pPr algn="just"/>
            <a:r>
              <a:rPr lang="ru-RU" sz="1600" dirty="0" smtClean="0"/>
              <a:t>      В </a:t>
            </a:r>
            <a:r>
              <a:rPr lang="ru-RU" sz="1600" dirty="0" err="1" smtClean="0"/>
              <a:t>ДООЦ</a:t>
            </a:r>
            <a:r>
              <a:rPr lang="ru-RU" sz="1600" dirty="0" smtClean="0"/>
              <a:t> «Нарасун» отдохнуло 900 детей. Летним отдыхом, оздоровлением в 2018 году охвачено 99 % обучающихся.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4149080"/>
            <a:ext cx="371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/>
              <a:t>Охват детей услугами дошкольного образования в возрасте от 1 года до 7 лет составляет 1450 детей (65%), в т.ч. от 3 до 7 лет 894 детей (77%). </a:t>
            </a:r>
            <a:r>
              <a:rPr lang="ru-RU" sz="1600" dirty="0" err="1" smtClean="0"/>
              <a:t>МДОУ</a:t>
            </a:r>
            <a:r>
              <a:rPr lang="ru-RU" sz="1600" dirty="0" smtClean="0"/>
              <a:t> «</a:t>
            </a:r>
            <a:r>
              <a:rPr lang="ru-RU" sz="1600" dirty="0" err="1" smtClean="0"/>
              <a:t>Номин</a:t>
            </a:r>
            <a:r>
              <a:rPr lang="ru-RU" sz="1600" dirty="0" smtClean="0"/>
              <a:t>» с. </a:t>
            </a:r>
            <a:r>
              <a:rPr lang="ru-RU" sz="1600" dirty="0" err="1" smtClean="0"/>
              <a:t>Амитхаша</a:t>
            </a:r>
            <a:r>
              <a:rPr lang="ru-RU" sz="1600" dirty="0" smtClean="0"/>
              <a:t>, «</a:t>
            </a:r>
            <a:r>
              <a:rPr lang="ru-RU" sz="1600" dirty="0" err="1" smtClean="0"/>
              <a:t>Аленушка</a:t>
            </a:r>
            <a:r>
              <a:rPr lang="ru-RU" sz="1600" dirty="0" smtClean="0"/>
              <a:t>» п. </a:t>
            </a:r>
            <a:r>
              <a:rPr lang="ru-RU" sz="1600" dirty="0" err="1" smtClean="0"/>
              <a:t>Новоорловск</a:t>
            </a:r>
            <a:r>
              <a:rPr lang="ru-RU" sz="1600" dirty="0" smtClean="0"/>
              <a:t> являются </a:t>
            </a:r>
            <a:r>
              <a:rPr lang="ru-RU" sz="1600" dirty="0" err="1" smtClean="0"/>
              <a:t>стажировочными</a:t>
            </a:r>
            <a:r>
              <a:rPr lang="ru-RU" sz="1600" dirty="0" smtClean="0"/>
              <a:t> площадками по реализации </a:t>
            </a:r>
            <a:r>
              <a:rPr lang="ru-RU" sz="1600" dirty="0" err="1" smtClean="0"/>
              <a:t>ФГОС</a:t>
            </a:r>
            <a:r>
              <a:rPr lang="ru-RU" sz="1600" dirty="0" smtClean="0"/>
              <a:t> дошкольного образования.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5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Образование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00108"/>
            <a:ext cx="8280920" cy="1477328"/>
          </a:xfrm>
          <a:prstGeom prst="rect">
            <a:avLst/>
          </a:prstGeom>
          <a:noFill/>
          <a:ln cap="rnd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Медицинскую помощь населению района оказывают 16 лечебных учреждений: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окружная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участковая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врачебных амбулаторий;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фельдшерско-акушерских пунктов.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786322"/>
          <a:ext cx="8105555" cy="1383459"/>
        </p:xfrm>
        <a:graphic>
          <a:graphicData uri="http://schemas.openxmlformats.org/drawingml/2006/table">
            <a:tbl>
              <a:tblPr/>
              <a:tblGrid>
                <a:gridCol w="2468550"/>
                <a:gridCol w="827940"/>
                <a:gridCol w="961813"/>
                <a:gridCol w="961813"/>
                <a:gridCol w="961813"/>
                <a:gridCol w="961813"/>
                <a:gridCol w="961813"/>
              </a:tblGrid>
              <a:tr h="25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врачей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среднего медицинского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прочего персонала, в т.ч. младшего мед. персонала.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1538" y="4286256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Обеспеченность медицинскими работниками в расчете на 10 тыс. чел.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29058" y="3000372"/>
            <a:ext cx="1071570" cy="9286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Здравоохранение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30082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933056"/>
          <a:ext cx="8136903" cy="29215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0603"/>
                <a:gridCol w="737865"/>
                <a:gridCol w="636491"/>
                <a:gridCol w="593268"/>
                <a:gridCol w="662169"/>
                <a:gridCol w="662169"/>
                <a:gridCol w="662169"/>
                <a:gridCol w="662169"/>
              </a:tblGrid>
              <a:tr h="36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г. 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клубах, мест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3955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музейных комнат,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фонд, тыс. 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151965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154449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154794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159146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159640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памятников истории и культуры,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Агинском районе созданы полноценные условия  для художественного 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творчества, информационного и образовательного развития населения.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Культура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КПСЭР\Агинский район\программа\КПСЭР скорректированная 11-20гг\Инвестиционный паспорт 2012\Картинки\DSC09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27860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D:\КПСЭР\Агинский район\программа\КПСЭР скорректированная 11-20гг\Инвестиционный паспорт 2012\Картинки\DSC_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72008"/>
            <a:ext cx="28098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214423"/>
          <a:ext cx="7786742" cy="2849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16486"/>
                <a:gridCol w="631358"/>
                <a:gridCol w="631358"/>
                <a:gridCol w="701508"/>
                <a:gridCol w="701508"/>
                <a:gridCol w="701508"/>
                <a:gridCol w="701508"/>
                <a:gridCol w="701508"/>
              </a:tblGrid>
              <a:tr h="295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45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 (ДЮСШ),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Число, занимающихся в ДЮСШ, 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физкультурно-массовых мероприятий,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площадок, оборудованных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спортивным инвентарем,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</a:tbl>
          </a:graphicData>
        </a:graphic>
      </p:graphicFrame>
      <p:pic>
        <p:nvPicPr>
          <p:cNvPr id="26626" name="Picture 2" descr="http://t3.gstatic.com/images?q=tbn:ANd9GcQrnko-sc0cAkBTTwjqm6NOFEx3mrryWpsVtPIv2qsacGBWcNhK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57628"/>
            <a:ext cx="307183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Физическая культура и спорт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357158" y="1643050"/>
          <a:ext cx="4214842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155679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Нагрузка незанятого трудовой деятельностью населения, состоящего на учете в органах государственной службы занятости, на одну заявленную вакансию составила 12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71546"/>
            <a:ext cx="4534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1.01.2018г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17001чел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59" y="2636912"/>
          <a:ext cx="7920878" cy="3714776"/>
        </p:xfrm>
        <a:graphic>
          <a:graphicData uri="http://schemas.openxmlformats.org/drawingml/2006/table">
            <a:tbl>
              <a:tblPr/>
              <a:tblGrid>
                <a:gridCol w="2022352"/>
                <a:gridCol w="497928"/>
                <a:gridCol w="681777"/>
                <a:gridCol w="758383"/>
                <a:gridCol w="674117"/>
                <a:gridCol w="589853"/>
                <a:gridCol w="674117"/>
                <a:gridCol w="674117"/>
                <a:gridCol w="674117"/>
                <a:gridCol w="674117"/>
              </a:tblGrid>
              <a:tr h="21431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января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2011г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населения, в т.ч.: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18331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18630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17984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17440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17253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17113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городского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5025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4966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12798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12577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12415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12287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12123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родившихся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умерших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Естественный прирост населения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Среднегодовая численность занятых в экономике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4696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4430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4380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4320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4300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безработных,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зарег-х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ЦЗН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детей дошкольного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2158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1948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Демография, трудовые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57158" y="1428736"/>
          <a:ext cx="842968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571736" y="4857760"/>
          <a:ext cx="371477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Финансово-кредитные учреждения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70784" cy="72547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3968" y="1166046"/>
            <a:ext cx="42484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Представляем вашему вниманию инвестиционный паспорт района и надеемся, что </a:t>
            </a:r>
            <a:r>
              <a:rPr lang="ru-RU" sz="1600" dirty="0" smtClean="0">
                <a:latin typeface="Times New Roman" pitchFamily="18" charset="0"/>
              </a:rPr>
              <a:t> предложенная информация позволит инвесторам найти перспективные объекты для приложения своего капитала и менеджерского таланта.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района намерена оказывать поддержку  инвесторам, создавать благоприятные условия для реализации проектов и предложений,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готова рассмотреть ваши деловые предложения по взаимовыгодному сотрудничеству.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успехов в реализации проектов и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взаимовыгодного сотрудничества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Ж.В.Жапов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Глава муниципального района "Агинский район"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3603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699792" y="1484784"/>
            <a:ext cx="3786214" cy="936104"/>
          </a:xfrm>
          <a:prstGeom prst="down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/>
          </a:p>
          <a:p>
            <a:pPr algn="ctr"/>
            <a:r>
              <a:rPr lang="ru-RU" sz="1600" b="1" dirty="0" smtClean="0">
                <a:ln w="1905"/>
                <a:solidFill>
                  <a:srgbClr val="D115B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в 2017 г.</a:t>
            </a:r>
          </a:p>
          <a:p>
            <a:pPr algn="ctr"/>
            <a:endParaRPr lang="ru-RU" dirty="0"/>
          </a:p>
        </p:txBody>
      </p:sp>
      <p:sp useBgFill="1"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7386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Доходная часть бюджета на 1 января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года составила 756 млн. рублей, из них собственные доходы –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196,6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 (23,4%), безвозмездные поступления из федерального и краевого бюджетов- 642,5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429092" y="4714884"/>
          <a:ext cx="435775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Налоговый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2564904"/>
          <a:ext cx="82809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4293096"/>
          <a:ext cx="5433060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29126" y="1142984"/>
            <a:ext cx="421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промышленного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производства в 2017 году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1071546"/>
            <a:ext cx="41434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промышленной продукции, млн.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50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Промышленное производство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932040" y="2492896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51520" y="2132856"/>
          <a:ext cx="4968552" cy="28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143380"/>
            <a:ext cx="8286808" cy="175432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промышленное предприятие района - ЗАО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горно-обогатительный комбинат» разрабатывает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 вольфрама . 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вольфрам-грейзеновое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одним из самых крупных месторождений в Забайкалье. В 2017 году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произвел  1389 тонн, в 2016 году - 1668,1 тонн вольфрамового концентрата.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269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32048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продукции на душу населения, тыс.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268760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14422"/>
          <a:ext cx="8786874" cy="4616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0906"/>
                <a:gridCol w="2691542"/>
                <a:gridCol w="3029858"/>
                <a:gridCol w="2094568"/>
              </a:tblGrid>
              <a:tr h="77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  <a:tab pos="219075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ЗАО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ГОК»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Горнорудная промышленность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п. Новоорловский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Тел. 830239 51091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«Агинское молоко»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молочной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83023943134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6803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«Юн Ван»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Свиноводство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Челутай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местность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Арангатуй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76332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производственный кооператив  (СПК) «Кункур»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47139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7041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СПК «Гунэй»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46143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Агрокооператив «Хилинский»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п. 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83023937325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5669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Агрокооператив «Будалан»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 830239 42116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Системообразующие</a:t>
            </a: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предприятия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8" cy="53816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5383"/>
                <a:gridCol w="2645411"/>
                <a:gridCol w="2981777"/>
                <a:gridCol w="2061427"/>
              </a:tblGrid>
              <a:tr h="6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«Судунтуй»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Судунтуй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36116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«Урда-Ага»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Тел. 83023948116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«Сахюрта»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Сахюрта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41116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 «Хойто-Ага»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49444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 «Цокто-Хангил»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Цокто-Хангил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33122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СПК Племзавод им Калинина»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с.Южный Аргалей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44137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МП «Агинское ПАТП» МР «АР»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Услуги пассажироперевозок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Ленина, 72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37119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ООО «Руно»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Переработка шерсти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Базара Ринчино, 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16200000" flipH="1">
            <a:off x="-8942" y="1366241"/>
            <a:ext cx="3052351" cy="3034466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Сельское хозяйство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9912" y="1268760"/>
            <a:ext cx="5214973" cy="778086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сельскохозяйственной продукции, млн.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75856" y="2057400"/>
          <a:ext cx="5868144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857232"/>
          <a:ext cx="685805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</a:tblGrid>
              <a:tr h="28575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35609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39350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40948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38050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36370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35889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83421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76657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77383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68824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66054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56940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54783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8662" y="357166"/>
            <a:ext cx="72866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Поголовье животных в хозяйствах всех форм собственности, голов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07904" y="3140968"/>
          <a:ext cx="4968557" cy="34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008"/>
                <a:gridCol w="451688"/>
                <a:gridCol w="451687"/>
                <a:gridCol w="451687"/>
                <a:gridCol w="451687"/>
                <a:gridCol w="451687"/>
                <a:gridCol w="451687"/>
                <a:gridCol w="516213"/>
                <a:gridCol w="516213"/>
              </a:tblGrid>
              <a:tr h="542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9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кота и птицы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живом весе,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5137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5397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5652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5838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2683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2773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2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Овощи,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Молоко, т.тонн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Зерновые культуры,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6443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79512" y="4929198"/>
          <a:ext cx="2952328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4139952" y="2708920"/>
            <a:ext cx="4538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2910" y="2500306"/>
            <a:ext cx="2428892" cy="208597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698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6000792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реестре потребительского рынка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85926"/>
            <a:ext cx="200026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магазинов розничной торговли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пунктов общественного питания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пункта бытового обслуживания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571876"/>
            <a:ext cx="7500990" cy="1143008"/>
          </a:xfrm>
          <a:prstGeom prst="roundRect">
            <a:avLst/>
          </a:prstGeo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(на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торговыми  площадями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м,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посадочными местами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C:\Documents and Settings\Admin\Рабочий стол\годовой\i18.jpe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6429388" y="5000636"/>
            <a:ext cx="2428892" cy="163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000892" y="178592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нестационарных объекта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F:\LPIC1466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1000"/>
          </a:blip>
          <a:srcRect/>
          <a:stretch>
            <a:fillRect/>
          </a:stretch>
        </p:blipFill>
        <p:spPr bwMode="auto">
          <a:xfrm>
            <a:off x="142844" y="5000636"/>
            <a:ext cx="2857520" cy="1714488"/>
          </a:xfrm>
          <a:prstGeom prst="rect">
            <a:avLst/>
          </a:prstGeom>
          <a:noFill/>
        </p:spPr>
      </p:pic>
      <p:pic>
        <p:nvPicPr>
          <p:cNvPr id="21506" name="Picture 2" descr="F:\DSCN4212.JPG"/>
          <p:cNvPicPr>
            <a:picLocks noChangeAspect="1" noChangeArrowheads="1"/>
          </p:cNvPicPr>
          <p:nvPr/>
        </p:nvPicPr>
        <p:blipFill>
          <a:blip r:embed="rId4" cstate="print">
            <a:lum bright="-14000" contrast="22000"/>
          </a:blip>
          <a:srcRect/>
          <a:stretch>
            <a:fillRect/>
          </a:stretch>
        </p:blipFill>
        <p:spPr bwMode="auto">
          <a:xfrm>
            <a:off x="3143240" y="4786322"/>
            <a:ext cx="3071834" cy="19625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12" y="357166"/>
            <a:ext cx="8958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Торговля и потребительский рынок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71546"/>
            <a:ext cx="764386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1.01.2018г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едином реестре субъектов малого и среднего предпринимательства числится 308 индивидуальных предпринимателя и 83 малых предприятия.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07236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субъектов малого предпринимательства по видам экономической деятельности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Малый и средний бизнес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95536" y="3185592"/>
          <a:ext cx="8496944" cy="34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КПСЭР\Агинский район\программа\КПСЭР скорректированная 11-20гг\Инвестиционный паспорт 2012\Картинки\Цырен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44745"/>
            <a:ext cx="2857520" cy="2643595"/>
          </a:xfrm>
          <a:prstGeom prst="rect">
            <a:avLst/>
          </a:prstGeom>
          <a:noFill/>
        </p:spPr>
      </p:pic>
      <p:pic>
        <p:nvPicPr>
          <p:cNvPr id="18435" name="Picture 3" descr="D:\КПСЭР\Агинский район\программа\КПСЭР скорректированная 11-20гг\Инвестиционный паспорт 2012\Картинки\fldzoofn pxutt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959" y="1571612"/>
            <a:ext cx="3177759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000108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Постановлением Президиума Верховного Совета РСФСР от 16 января 1941 года   № 616/207   в   составе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образован Агинский район.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929066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связи с изменением административно-территориального деления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Агинский район был ликвидирован дважды и дважды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образован: в 1951 г. и в 1965 г.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5715016"/>
            <a:ext cx="49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2011 года району исполнилось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История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027040"/>
            <a:ext cx="8358246" cy="203132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Реализуется муниципальная программа «Поддержка и развитие малого и среднего предпринимательства в муниципальном районе «Агинский район».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информационно-аналитическая и организационная поддержка:    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проведение аналитических исследований по различным аспектам состояния и развития малого и среднего предпринимательства;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информационно-методическое обеспечение СМП;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публикаций, рекламно-информационных материалов в средствах массовой информации с целью формирования благоприятного общественного мнения о предпринимательской деятельности;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конкурсов, семинаров и иных мероприятий с СМП.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356992"/>
          <a:ext cx="8136901" cy="299139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38100" dir="189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015580"/>
                <a:gridCol w="970955"/>
                <a:gridCol w="999220"/>
                <a:gridCol w="859818"/>
                <a:gridCol w="822832"/>
                <a:gridCol w="822832"/>
                <a:gridCol w="822832"/>
                <a:gridCol w="822832"/>
              </a:tblGrid>
              <a:tr h="593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63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на реализацию МП «Поддержка и развитие МП», т. р.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в расчете: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2163,6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8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малое предприятие, тыс.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жителя,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87791"/>
            <a:ext cx="8501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Поддержка малого предпринимательства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51196"/>
                </a:solidFill>
                <a:latin typeface="Gabriola" pitchFamily="82" charset="0"/>
              </a:rPr>
              <a:t>Инфраструктура поддержки малого и среднего предпринимательства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836712"/>
          <a:ext cx="8678198" cy="4728904"/>
        </p:xfrm>
        <a:graphic>
          <a:graphicData uri="http://schemas.openxmlformats.org/drawingml/2006/table">
            <a:tbl>
              <a:tblPr/>
              <a:tblGrid>
                <a:gridCol w="2534530"/>
                <a:gridCol w="2616315"/>
                <a:gridCol w="877495"/>
                <a:gridCol w="2649858"/>
              </a:tblGrid>
              <a:tr h="56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структуры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поддержки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Руководитель</a:t>
                      </a:r>
                      <a:b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(фамилия, 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       </a:t>
                      </a:r>
                      <a:b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отчество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Тел./факс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Почтовый</a:t>
                      </a:r>
                      <a:b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адрес 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Фонд поддержки предпринимательства муниципального района «Агинский район»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Барадиева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Цыбжит</a:t>
                      </a:r>
                      <a:r>
                        <a:rPr lang="ru-RU" sz="11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Батоевна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(30239)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3-71-14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687000 Забайкальский край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п. Агинское, ул. Базара Ринчино, 84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Межрайонный фонд поддержки предпринимательства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Будаева Баирма Батордоржиевна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(30239)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3-45-60,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687000, Забайкальский край, п. Агинское, ул. Базара Ринчино, 105.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ООО «Агинский региональный бизнес-инкубатор»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ГалсановТумэн</a:t>
                      </a:r>
                      <a:r>
                        <a:rPr lang="ru-RU" sz="110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Баирович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(30239)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5-14-49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687000, Забайкальский край, п. Агинское, ул. Партизанская, 1г.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Сельскохозяйственный потребительский кредитный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кооператив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</a:rPr>
                        <a:t>  (СПКК)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«Дар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Цыденов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Намсараевич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89242952426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с.Урдо-Ага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СПКК «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Дундо-Ага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Аюшиева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Дарима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Аюшиевна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89242962902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4-41-47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с.Сахюрта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«Одон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Балданова Дарима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Батомункуевна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89242951584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С.Хойто-Ага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«Единение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Хандаков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Валерий Андреевич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89242958483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с. 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Южный-Аргалей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Челутай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Жалсапов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Бато-Болот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Хандажапович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4-51-20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Челутай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«Рассвет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Цыренжабэ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Балдандоржи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Амаголонович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89242968393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с.Судунтуй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Дулэн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Санжижапов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Мунко-Жаргал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Санжиевич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89242956881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с.Гунэй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Булак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Сультимов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Цынгуевич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89246083252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с.Будалан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«Труд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Алексеев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Дашизыгба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Цыренович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82942958682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с.Кункур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«Орловский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Батомункуева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Уржинханда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Балдановна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89144711239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пос.Орловский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КПКГ«Шанс»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Сальникова Оксана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Вячеславовна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5-11-68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пос.Новоорловский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КПКГ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«Рост»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Цыбжитова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Цыржима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Владимировна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4-31-34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с.Амитхаша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СПКК «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Ажал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Доржиева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Долгор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Батомункуевна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89144858317</a:t>
                      </a: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с.Амитхаша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2689" marR="12689" marT="40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КПСЭР\Агинский район\программа\КПСЭР скорректированная 11-20гг\Инвестиционный паспорт 2012\Картинки\1 (3).jpg"/>
          <p:cNvPicPr>
            <a:picLocks noChangeAspect="1" noChangeArrowheads="1"/>
          </p:cNvPicPr>
          <p:nvPr/>
        </p:nvPicPr>
        <p:blipFill>
          <a:blip r:embed="rId2" cstate="print">
            <a:lum bright="-4000" contrast="40000"/>
          </a:blip>
          <a:srcRect/>
          <a:stretch>
            <a:fillRect/>
          </a:stretch>
        </p:blipFill>
        <p:spPr bwMode="auto">
          <a:xfrm>
            <a:off x="142844" y="1357297"/>
            <a:ext cx="2786082" cy="1731889"/>
          </a:xfrm>
          <a:prstGeom prst="rect">
            <a:avLst/>
          </a:prstGeom>
          <a:noFill/>
        </p:spPr>
      </p:pic>
      <p:pic>
        <p:nvPicPr>
          <p:cNvPr id="13315" name="Picture 3" descr="D:\КПСЭР\Агинский район\программа\КПСЭР скорректированная 11-20гг\Инвестиционный паспорт 2012\Картинки\normal_42__dsf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14884"/>
            <a:ext cx="3143272" cy="19288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47864" y="908720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 Агинского района представляет собой единение природных ресурсов, глубокого и разнообразного культурно-исторического наследия. Территория зоны  являются Священным местом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бурят и связана с именами-легендами: предводительницы восьми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родов княжны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Бальжин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знаменитого богатыря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место рождения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512" y="5301208"/>
            <a:ext cx="564360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интересом у туристов пользуется действующий буддийский монастырь -  Агинский дацан,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отнесенный к объекту культурного наследия федерального значения.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Буддизм является важным фактором формирования нравственности, народных традиций и обычаев у бурят.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88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Туристический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140968"/>
            <a:ext cx="2844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2017 году возобновилось проведение национального троеборья-фестиваля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Бабжын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Фестиваль проводится раз в 2 года в целях возрождения традиционных видов мужских игрищ в их исконном виде, сохранения и развития бурятского языка, самобытной культуры, развития событийного туризма.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oto (30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2926080" cy="195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46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564904"/>
            <a:ext cx="2915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268760"/>
          <a:ext cx="8856985" cy="4194791"/>
        </p:xfrm>
        <a:graphic>
          <a:graphicData uri="http://schemas.openxmlformats.org/drawingml/2006/table">
            <a:tbl>
              <a:tblPr/>
              <a:tblGrid>
                <a:gridCol w="3528392"/>
                <a:gridCol w="728562"/>
                <a:gridCol w="4141850"/>
                <a:gridCol w="45818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 р.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Поддержка и развитие малого и среднего предпринимательства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396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Сохранение и развитие культуры в </a:t>
                      </a:r>
                      <a:r>
                        <a:rPr lang="ru-RU" sz="12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2018году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1223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18">
                <a:tc>
                  <a:txBody>
                    <a:bodyPr/>
                    <a:lstStyle/>
                    <a:p>
                      <a:pPr fontAlgn="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системы образования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8862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Реализация молодежной политики    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02">
                <a:tc>
                  <a:txBody>
                    <a:bodyPr/>
                    <a:lstStyle/>
                    <a:p>
                      <a:pPr fontAlgn="t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Развитие экономического потенциала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4930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Обеспечение исполнения гражданами воинской обязанности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42">
                <a:tc>
                  <a:txBody>
                    <a:bodyPr/>
                    <a:lstStyle/>
                    <a:p>
                      <a:pPr fontAlgn="t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Обеспечение коммунальной техникой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Профилактика правонарушений</a:t>
                      </a:r>
                      <a:b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 территории </a:t>
                      </a:r>
                      <a:r>
                        <a:rPr lang="ru-RU" sz="1200" b="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МР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«Агинский район»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</a:t>
                      </a:r>
                      <a:r>
                        <a:rPr lang="ru-RU" sz="12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74">
                <a:tc>
                  <a:txBody>
                    <a:bodyPr/>
                    <a:lstStyle/>
                    <a:p>
                      <a:pPr fontAlgn="t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Поддержка средств массовой информации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сельского хозяйства и</a:t>
                      </a:r>
                      <a:r>
                        <a:rPr lang="ru-RU" sz="12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регулирование рынков сельскохозяйственной продукции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3009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4">
                <a:tc>
                  <a:txBody>
                    <a:bodyPr/>
                    <a:lstStyle/>
                    <a:p>
                      <a:pPr fontAlgn="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Управление муниципальным имуществом и земельными ресурсами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1468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Устойчивое развитие сельских территорий на </a:t>
                      </a:r>
                      <a:r>
                        <a:rPr lang="ru-RU" sz="1200" b="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2015-2020гг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1845 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4">
                <a:tc>
                  <a:txBody>
                    <a:bodyPr/>
                    <a:lstStyle/>
                    <a:p>
                      <a:pPr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Поддержка ветеранов и ветеранского движения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532,5 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туризма на </a:t>
                      </a:r>
                      <a:r>
                        <a:rPr lang="ru-RU" sz="1200" b="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2015-2018гг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4">
                <a:tc>
                  <a:txBody>
                    <a:bodyPr/>
                    <a:lstStyle/>
                    <a:p>
                      <a:pPr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Подготовка объектов ЖКХ к отопительному сезону 2017-2018гг.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10000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Поддержка средств массовой информации</a:t>
                      </a:r>
                      <a:endParaRPr lang="ru-RU" sz="12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7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«Развитие социальной сферы в муниципальном районе «Агинский район» на 2017 год»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Содействие занятости населения  в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году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74"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Поддержка социально-ориентированных  некоммерческих организаций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569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физической культуры и массового спорта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581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Муниципальные программы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Перечень муниципальных программ, принятых для реализации в 2018 году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4288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419" y="1857364"/>
            <a:ext cx="238730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107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- 37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928926" y="3786190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26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D:\КПСЭР\Агинский район\программа\КПСЭР скорректированная 11-20гг\Инвестиционный паспорт 2012\Картинки\13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14884"/>
            <a:ext cx="2643206" cy="188782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3143271" cy="20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«Расширение производства ООО «Руно». Создание комплекса технологических предприятий по глубокой переработке кожевенно-мехового сырья»</a:t>
            </a:r>
            <a:endParaRPr lang="ru-RU" sz="32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6413919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Перерабатывающая 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район, с.Челутай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«РУНО»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Агинский район, п.Агинское,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Почтамп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а/я 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830239)34655, факс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e-mail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runo_aginskoe@mail.ru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комплекса технологических предприятий по глубокой переработке кожевенно-мехового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сырья.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технологических предприятий будет перерабатывать местное кожевенно-меховое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производить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продукцию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производителей меховой одежды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обуви.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Суммарный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производства составит 4952 тыс. кв.дм в квартал. Предприятие планирует перерабатывать 150 овчин и 200 шкур КРС ежедневно, что позволит организовать закуп шкур у местных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сельхозпроизводителей.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млн.руб: </a:t>
                      </a: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прямые инвестиционные затраты – 98 млн. 470 тыс. руб., оборотные средства – 9 млн. 530 тыс. руб.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 значимый проект. Подобных предприятий по переработке шкур в настоящее время в Забайкалье нет.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средства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37 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(сельскохозяйственные частные паи уроженцев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с.Челутай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электричество, технические возможности подключения к телефонной связи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привлечено за 2009-2010гг. заемных средств от разных источников 27600 тыс. руб. под 9 % годовых, в том числе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МФПП - 25000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Забайкальского края - 2000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МР Агинский район - 600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Собственных средств привлечено всего – 6000 тыс.руб.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- 67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699792" y="3140968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Организация  промышленного производства блочного облицовочного камня на базе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Южно-Челотуйского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месторождения белых гранитов и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высокодекоративных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амазонитовых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пегматитов</a:t>
            </a:r>
            <a:r>
              <a:rPr lang="ru-RU" sz="3200" b="1" dirty="0" smtClean="0">
                <a:solidFill>
                  <a:srgbClr val="D115BB"/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D115BB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2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61049"/>
            <a:ext cx="4355976" cy="2996952"/>
          </a:xfrm>
          <a:prstGeom prst="rect">
            <a:avLst/>
          </a:prstGeom>
          <a:noFill/>
        </p:spPr>
      </p:pic>
      <p:pic>
        <p:nvPicPr>
          <p:cNvPr id="11" name="Рисунок 8" descr="DSCN3143"/>
          <p:cNvPicPr>
            <a:picLocks noChangeAspect="1" noChangeArrowheads="1"/>
          </p:cNvPicPr>
          <p:nvPr/>
        </p:nvPicPr>
        <p:blipFill>
          <a:blip r:embed="rId3" cstate="print"/>
          <a:srcRect t="1788" r="10236" b="6972"/>
          <a:stretch>
            <a:fillRect/>
          </a:stretch>
        </p:blipFill>
        <p:spPr bwMode="auto">
          <a:xfrm>
            <a:off x="4788024" y="3861048"/>
            <a:ext cx="435597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5994747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Добывающая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Новоорловск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гранит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дом 8  ООО «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гранит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»тел./факс: +7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30239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5-10-27, 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100" b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topazchita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@</a:t>
                      </a:r>
                      <a:r>
                        <a:rPr lang="en-US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mail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100" b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Чита, ул.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Новобульварная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119, пом.1, ООО «Природный камен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декоративного блочного камня с плановой производительностью не менее 4,8 тыс. м</a:t>
                      </a:r>
                      <a:r>
                        <a:rPr lang="ru-RU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товарных блоков в год.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 eaLnBrk="0" hangingPunct="0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Перепрофилирование имеющегося опытного геологоразведочного карьера в полноценный промышленный карьер за счет современного производительного комплекса специализированной горной и грузоподъёмной техники.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ru-RU" sz="11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кредитная линия на 24 месяца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Экспертиза имеется,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 готов к реализации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средства, гарантийный фонд Забайкальского края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месяцев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2018-2020  годы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электричество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включен в реестр инвестиционных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проектов Забайкальского края.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Получено  решение о предоставлении государственной гарантии Забайкальского края на сумму 20 млн.руб.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357298"/>
          <a:ext cx="8286806" cy="52100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5724"/>
                <a:gridCol w="1935984"/>
                <a:gridCol w="957494"/>
                <a:gridCol w="627900"/>
                <a:gridCol w="628634"/>
                <a:gridCol w="628634"/>
                <a:gridCol w="628634"/>
                <a:gridCol w="627900"/>
                <a:gridCol w="628634"/>
                <a:gridCol w="628634"/>
                <a:gridCol w="628634"/>
              </a:tblGrid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</a:tr>
              <a:tr h="32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18,68</a:t>
                      </a:r>
                      <a:endParaRPr lang="ru-RU" sz="1200" spc="-55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18,,75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17,440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17,113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3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57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18,72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49,02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1200" spc="-55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42852"/>
            <a:ext cx="8577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Перечень основных индикаторов социально-экономического развития</a:t>
            </a:r>
            <a:endParaRPr lang="ru-RU" sz="28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88"/>
          <a:ext cx="8429682" cy="6317034"/>
        </p:xfrm>
        <a:graphic>
          <a:graphicData uri="http://schemas.openxmlformats.org/drawingml/2006/table">
            <a:tbl>
              <a:tblPr/>
              <a:tblGrid>
                <a:gridCol w="372029"/>
                <a:gridCol w="1991351"/>
                <a:gridCol w="952018"/>
                <a:gridCol w="638726"/>
                <a:gridCol w="639472"/>
                <a:gridCol w="639472"/>
                <a:gridCol w="639472"/>
                <a:gridCol w="638726"/>
                <a:gridCol w="639472"/>
                <a:gridCol w="639472"/>
                <a:gridCol w="639472"/>
              </a:tblGrid>
              <a:tr h="55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76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2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 жилых помещений,  приходящихся в среднем на одного жителя, всего   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18,47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введенная в действие за 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0,31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0,24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6016" y="1556792"/>
          <a:ext cx="4176464" cy="48965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48350"/>
                <a:gridCol w="1628114"/>
              </a:tblGrid>
              <a:tr h="6710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32503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«Орловский»</a:t>
                      </a:r>
                      <a:endParaRPr lang="ru-RU" sz="14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2979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Урда-Ага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Сахюрта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Хойто-Ага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«Южный Аргалей»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Челутай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Цокто-Хангил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Судунтуй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СП «Будулан»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«Кункур»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 descr="C:\Users\Квадро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572000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6" cy="5243765"/>
        </p:xfrm>
        <a:graphic>
          <a:graphicData uri="http://schemas.openxmlformats.org/drawingml/2006/table">
            <a:tbl>
              <a:tblPr/>
              <a:tblGrid>
                <a:gridCol w="381488"/>
                <a:gridCol w="1813217"/>
                <a:gridCol w="1204981"/>
                <a:gridCol w="654965"/>
                <a:gridCol w="655730"/>
                <a:gridCol w="655730"/>
                <a:gridCol w="655730"/>
                <a:gridCol w="654965"/>
                <a:gridCol w="655730"/>
                <a:gridCol w="655730"/>
                <a:gridCol w="655730"/>
              </a:tblGrid>
              <a:tr h="77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638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населения жильем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15,06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18,47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 благоустроенным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11532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11990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15114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19091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20284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20967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21358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34790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36182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37900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39400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37770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37516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37700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37380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8610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7850,3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8778,7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9835,1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11055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11802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11380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11400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78592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264318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Жаргал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Глава муниципального района «Агинский район»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телефон приемной: 8(30239)3-46-84;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Цыремпилов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Дэлгэр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первый заместитель главы администрации муниципального района 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Цыренов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Батомункуевич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 по территориальному развитию  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 8(30239) 3-46-52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Намжилов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Нанзатович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председатель комитета сельского хозяйства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3-44-03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Санникова Ольга Ивановна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управления  обеспечения деятельности администрации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тел/факс:8(30239) 3-47-66;</a:t>
            </a:r>
          </a:p>
          <a:p>
            <a:pPr algn="ctr"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Лхасаранова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Зельда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Филипповна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развития и имущественных отношений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8(30239) 3-75-62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00010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aginskmr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14282" y="857232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687000, Забайкальский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ул. Базара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Ринчино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aginskmr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@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8"/>
              </a:rPr>
              <a:t>mail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85728"/>
            <a:ext cx="595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Контактная информация</a:t>
            </a:r>
            <a:endParaRPr lang="ru-RU" sz="2800" b="1" cap="all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3357586" cy="21431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Агинский район расположен </a:t>
            </a:r>
          </a:p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Восточной Сибири, на юго-востоке Забайкалья.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территории - 6,1 тыс. кв.км. 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– п. Агинское.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357562"/>
            <a:ext cx="8286808" cy="33575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just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786314" y="2357430"/>
            <a:ext cx="1857388" cy="642942"/>
            <a:chOff x="1000100" y="4000504"/>
            <a:chExt cx="1857388" cy="6429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42976" y="4143380"/>
              <a:ext cx="16189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Агинский район</a:t>
              </a:r>
              <a:endParaRPr lang="ru-RU" sz="1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00100" y="4000504"/>
              <a:ext cx="185738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16200000" flipH="1">
            <a:off x="5786446" y="328612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48" y="5000636"/>
            <a:ext cx="7473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Агинский район граничит с севера и северо-востока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на юго-западе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Дульдургинским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 на 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с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районом- на юге. Протяженность района с севера на юг - 110 км, а с запада на восток – 90 км.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Географическое положение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3429000"/>
            <a:ext cx="1928826" cy="2643206"/>
          </a:xfrm>
          <a:prstGeom prst="round2DiagRect">
            <a:avLst/>
          </a:prstGeom>
          <a:blipFill dpi="0" rotWithShape="1">
            <a:blip r:embed="rId2" cstate="print"/>
            <a:srcRect/>
            <a:stretch>
              <a:fillRect l="-10000" t="-2000" r="-44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3429000"/>
            <a:ext cx="1928826" cy="2643206"/>
          </a:xfrm>
          <a:prstGeom prst="round2DiagRect">
            <a:avLst/>
          </a:prstGeom>
          <a:blipFill dpi="0" rotWithShape="1">
            <a:blip r:embed="rId3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3429000"/>
            <a:ext cx="1928826" cy="2643206"/>
          </a:xfrm>
          <a:prstGeom prst="round2DiagRect">
            <a:avLst/>
          </a:prstGeom>
          <a:blipFill dpi="0" rotWithShape="1">
            <a:blip r:embed="rId4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00298" y="3429000"/>
            <a:ext cx="1928826" cy="2643206"/>
          </a:xfrm>
          <a:prstGeom prst="round2DiagRect">
            <a:avLst/>
          </a:prstGeom>
          <a:blipFill dpi="0" rotWithShape="1">
            <a:blip r:embed="rId5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26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Климатические условия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00010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резкоконтинентальный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многолетняя температура воздуха в январе составляет -27°C, в июле +20°C.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Среднегодовой объем выпадения осадков – 250–340 мм. Основной максимум приходится на июль - август (60-70% годовой нормы), наименьшая часть - зимой (10-15%).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Вегетативный период - 120 - 150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86116" y="3857628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D:\КПСЭР\Агинский район\программа\КПСЭР скорректированная 11-20гг\Инвестиционный паспорт 2012\Картинки\zemlia18tif.jpg"/>
          <p:cNvPicPr>
            <a:picLocks noChangeAspect="1" noChangeArrowheads="1"/>
          </p:cNvPicPr>
          <p:nvPr/>
        </p:nvPicPr>
        <p:blipFill>
          <a:blip r:embed="rId3" cstate="print">
            <a:lum contrast="-16000"/>
          </a:blip>
          <a:srcRect/>
          <a:stretch>
            <a:fillRect/>
          </a:stretch>
        </p:blipFill>
        <p:spPr bwMode="auto">
          <a:xfrm>
            <a:off x="0" y="2857496"/>
            <a:ext cx="2714612" cy="2071702"/>
          </a:xfrm>
          <a:prstGeom prst="rect">
            <a:avLst/>
          </a:prstGeom>
          <a:noFill/>
        </p:spPr>
      </p:pic>
      <p:pic>
        <p:nvPicPr>
          <p:cNvPr id="1029" name="Рисунок 1" descr="D:\КПСЭР\Агинский район\программа\КПСЭР скорректированная 11-20гг\Инвестиционный паспорт 2012\Картинки\zemli-naselennyx-punktov-i-gorodov.jpg"/>
          <p:cNvPicPr>
            <a:picLocks noChangeArrowheads="1"/>
          </p:cNvPicPr>
          <p:nvPr/>
        </p:nvPicPr>
        <p:blipFill>
          <a:blip r:embed="rId4" cstate="print">
            <a:lum contrast="-19000"/>
          </a:blip>
          <a:srcRect b="-377"/>
          <a:stretch>
            <a:fillRect/>
          </a:stretch>
        </p:blipFill>
        <p:spPr bwMode="auto">
          <a:xfrm>
            <a:off x="0" y="928670"/>
            <a:ext cx="2714612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im7-tub-ru.yandex.net/i?id=592840273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11314"/>
            <a:ext cx="2714612" cy="194668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14678" y="1643050"/>
          <a:ext cx="5715040" cy="1928826"/>
        </p:xfrm>
        <a:graphic>
          <a:graphicData uri="http://schemas.openxmlformats.org/drawingml/2006/table">
            <a:tbl>
              <a:tblPr/>
              <a:tblGrid>
                <a:gridCol w="4131788"/>
                <a:gridCol w="1583252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водного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промышленности, транспорта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14678" y="1000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района -  613 тыс. 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86708"/>
            <a:ext cx="86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Земельные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Полезные ископаемые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714351"/>
          <a:ext cx="8572562" cy="5896743"/>
        </p:xfrm>
        <a:graphic>
          <a:graphicData uri="http://schemas.openxmlformats.org/drawingml/2006/table">
            <a:tbl>
              <a:tblPr/>
              <a:tblGrid>
                <a:gridCol w="1264833"/>
                <a:gridCol w="2108008"/>
                <a:gridCol w="2951210"/>
                <a:gridCol w="2248511"/>
              </a:tblGrid>
              <a:tr h="486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Полезное ископаемое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Месторождение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Запасы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Степень освоенности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Битуй-Зун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- ЧИТ 02219 БР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Талый Ключ с притоком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Нулывыр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более  50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02115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Аргалей-Куней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 притоками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запасы 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-260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02332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Челутайское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-242 кг,С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-124 кг.,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результатам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доразведки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прирост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-более 480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02259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тантал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Орловское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817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16 822 т.т.,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4557 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13119 ТЭ (не разрабатывается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.2002г)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вольфрам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Спокойнинское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1385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8427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13177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глина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Булуктуйское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90,0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674,0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01501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глинистое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сырье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258,3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873,8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194,1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Хуху-Челотуйское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Запасов нет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03441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Челотуйское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 гранитов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тыс. куб.м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т.ч: по категории А – 199 тыс. куб. м, В – 253 тыс. куб. м, С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120 тыс. куб. 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03415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песок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Барун-Кильгиндинское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1446 тыс. куб. м, в т.ч.: по категории В – 793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653 тыс. куб. м. 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Работы не ведутся.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строительный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камень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категориям (А+В+С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 4967 тыс. куб.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2204 тыс. куб. м.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песок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Барун-Амитхаша.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228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62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139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730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1238  тыс. куб. 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6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Мунку-Ажил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3279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.altargana2012.ru/sites/default/files/nozh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643470" cy="2714620"/>
          </a:xfrm>
          <a:prstGeom prst="rect">
            <a:avLst/>
          </a:prstGeom>
          <a:noFill/>
          <a:ln cmpd="sng">
            <a:noFill/>
            <a:round/>
          </a:ln>
          <a:effectLst>
            <a:outerShdw blurRad="762000" dist="50800" dir="5400000" sx="108000" sy="108000" algn="ctr" rotWithShape="0">
              <a:schemeClr val="accent5">
                <a:lumMod val="60000"/>
                <a:lumOff val="40000"/>
                <a:alpha val="80000"/>
              </a:schemeClr>
            </a:outerShdw>
          </a:effectLst>
        </p:spPr>
      </p:pic>
      <p:pic>
        <p:nvPicPr>
          <p:cNvPr id="23561" name="Picture 9" descr="http://www.visitchita.ru/uploaded/files-Page/13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500562" cy="2714620"/>
          </a:xfrm>
          <a:prstGeom prst="rect">
            <a:avLst/>
          </a:prstGeom>
          <a:noFill/>
          <a:effectLst>
            <a:outerShdw blurRad="609600" dist="50800" dir="5400000" sx="109000" sy="109000" algn="ctr" rotWithShape="0">
              <a:schemeClr val="accent5">
                <a:lumMod val="60000"/>
                <a:lumOff val="40000"/>
                <a:alpha val="67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81439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Водные ресурсы в районе представлены сетью средних, мелких рек и небольшими озерами. Реки относятся к бассейну реки Амур. Все реки мелководны и непроходимы даже для малых судов.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крупная река района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впадает в реку Шилка</a:t>
            </a:r>
            <a:r>
              <a:rPr lang="ru-RU" sz="1600" dirty="0" smtClean="0"/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Река Ага, давшая название району,  берет начало после слияния двух водотоков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Хойто-Аги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Урдо-Аги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имеет длину 167 км, из которых 35 км приходится на территорию района, и впадает в реку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 Все реки и ручьи характеризуются каменистыми руслами с большим количеством мелей, перекатов. В связи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малоснежностью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преобладанием в зимний период низких температур мелкие реки промерзают до дна. </a:t>
            </a:r>
          </a:p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крупные озера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Также имеется много малых озер, которые делятся на три типа: пресные, солончаковые и соленые. </a:t>
            </a:r>
          </a:p>
          <a:p>
            <a:pPr lvl="0" algn="just"/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Водные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8416</TotalTime>
  <Words>3853</Words>
  <Application>Microsoft Office PowerPoint</Application>
  <PresentationFormat>Экран (4:3)</PresentationFormat>
  <Paragraphs>1188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Слайд</vt:lpstr>
      <vt:lpstr>Презентация PowerPoint</vt:lpstr>
      <vt:lpstr>Уважаемые господа!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продукции на душу населения,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Шаманская </cp:lastModifiedBy>
  <cp:revision>924</cp:revision>
  <dcterms:created xsi:type="dcterms:W3CDTF">2012-09-12T01:17:54Z</dcterms:created>
  <dcterms:modified xsi:type="dcterms:W3CDTF">2018-10-17T06:35:22Z</dcterms:modified>
</cp:coreProperties>
</file>