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4"/>
  </p:sldMasterIdLst>
  <p:notesMasterIdLst>
    <p:notesMasterId r:id="rId10"/>
  </p:notesMasterIdLst>
  <p:sldIdLst>
    <p:sldId id="341" r:id="rId5"/>
    <p:sldId id="342" r:id="rId6"/>
    <p:sldId id="345" r:id="rId7"/>
    <p:sldId id="343" r:id="rId8"/>
    <p:sldId id="346" r:id="rId9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B093"/>
    <a:srgbClr val="C9CEE1"/>
    <a:srgbClr val="CDCEDD"/>
    <a:srgbClr val="C0D1EA"/>
    <a:srgbClr val="C2D3E8"/>
    <a:srgbClr val="FF0000"/>
    <a:srgbClr val="D96709"/>
    <a:srgbClr val="97C1FF"/>
    <a:srgbClr val="E4E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37" autoAdjust="0"/>
    <p:restoredTop sz="94660" autoAdjust="0"/>
  </p:normalViewPr>
  <p:slideViewPr>
    <p:cSldViewPr>
      <p:cViewPr varScale="1">
        <p:scale>
          <a:sx n="117" d="100"/>
          <a:sy n="117" d="100"/>
        </p:scale>
        <p:origin x="-1608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89983"/>
          </a:xfrm>
          <a:prstGeom prst="rect">
            <a:avLst/>
          </a:prstGeom>
        </p:spPr>
        <p:txBody>
          <a:bodyPr vert="horz" lIns="94472" tIns="47236" rIns="94472" bIns="47236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89983"/>
          </a:xfrm>
          <a:prstGeom prst="rect">
            <a:avLst/>
          </a:prstGeom>
        </p:spPr>
        <p:txBody>
          <a:bodyPr vert="horz" lIns="94472" tIns="47236" rIns="94472" bIns="47236" rtlCol="0"/>
          <a:lstStyle>
            <a:lvl1pPr algn="r">
              <a:defRPr sz="1300"/>
            </a:lvl1pPr>
          </a:lstStyle>
          <a:p>
            <a:fld id="{6E909D54-0108-416F-82D1-96FE2832B129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36600"/>
            <a:ext cx="4894263" cy="3671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2" tIns="47236" rIns="94472" bIns="4723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30"/>
            <a:ext cx="5388610" cy="4409836"/>
          </a:xfrm>
          <a:prstGeom prst="rect">
            <a:avLst/>
          </a:prstGeom>
        </p:spPr>
        <p:txBody>
          <a:bodyPr vert="horz" lIns="94472" tIns="47236" rIns="94472" bIns="4723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6"/>
            <a:ext cx="2918831" cy="489983"/>
          </a:xfrm>
          <a:prstGeom prst="rect">
            <a:avLst/>
          </a:prstGeom>
        </p:spPr>
        <p:txBody>
          <a:bodyPr vert="horz" lIns="94472" tIns="47236" rIns="94472" bIns="47236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07956"/>
            <a:ext cx="2918831" cy="489983"/>
          </a:xfrm>
          <a:prstGeom prst="rect">
            <a:avLst/>
          </a:prstGeom>
        </p:spPr>
        <p:txBody>
          <a:bodyPr vert="horz" lIns="94472" tIns="47236" rIns="94472" bIns="47236" rtlCol="0" anchor="b"/>
          <a:lstStyle>
            <a:lvl1pPr algn="r">
              <a:defRPr sz="1300"/>
            </a:lvl1pPr>
          </a:lstStyle>
          <a:p>
            <a:fld id="{616DBDA7-C4BE-497B-B210-AD28A23B2E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715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91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8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357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365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537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919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616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81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440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017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22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07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68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9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37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40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30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300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5604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  <p:sldLayoutId id="2147483661" r:id="rId18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58" y="188640"/>
            <a:ext cx="6917962" cy="648072"/>
          </a:xfrm>
        </p:spPr>
        <p:txBody>
          <a:bodyPr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Формы государственной поддержки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Забайкальском крае на 2018 год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0"/>
          <p:cNvPicPr>
            <a:picLocks noChangeAspect="1" noChangeArrowheads="1"/>
          </p:cNvPicPr>
          <p:nvPr/>
        </p:nvPicPr>
        <p:blipFill>
          <a:blip r:embed="rId2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60647"/>
            <a:ext cx="9048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44"/>
          <p:cNvSpPr/>
          <p:nvPr/>
        </p:nvSpPr>
        <p:spPr>
          <a:xfrm>
            <a:off x="613516" y="985697"/>
            <a:ext cx="3383398" cy="93113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</a:rPr>
              <a:t>Предоставление налоговых льгот в соответствии с Налоговым кодексом Российской 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</a:rPr>
              <a:t>Федерации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24041" y="3356992"/>
            <a:ext cx="3384376" cy="110506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Сопровождение инвестиционных проектов специализированной организацией по привлечению инвестиций и работе с инвесторами в Забайкальском крае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09005"/>
              </p:ext>
            </p:extLst>
          </p:nvPr>
        </p:nvGraphicFramePr>
        <p:xfrm>
          <a:off x="179512" y="4653136"/>
          <a:ext cx="8768792" cy="1983303"/>
        </p:xfrm>
        <a:graphic>
          <a:graphicData uri="http://schemas.openxmlformats.org/drawingml/2006/table">
            <a:tbl>
              <a:tblPr firstRow="1" firstCol="1" bandRow="1"/>
              <a:tblGrid>
                <a:gridCol w="3024336"/>
                <a:gridCol w="2160240"/>
                <a:gridCol w="1720100"/>
                <a:gridCol w="1864116"/>
              </a:tblGrid>
              <a:tr h="587121">
                <a:tc gridSpan="4">
                  <a:txBody>
                    <a:bodyPr/>
                    <a:lstStyle>
                      <a:lvl1pPr marL="0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1pPr>
                      <a:lvl2pPr marL="457207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2pPr>
                      <a:lvl3pPr marL="914415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3pPr>
                      <a:lvl4pPr marL="1371622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4pPr>
                      <a:lvl5pPr marL="1828831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5pPr>
                      <a:lvl6pPr marL="2286038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6pPr>
                      <a:lvl7pPr marL="2743246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7pPr>
                      <a:lvl8pPr marL="3200453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8pPr>
                      <a:lvl9pPr marL="3657661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marL="0" marR="0" indent="0" algn="ctr" defTabSz="457207" rtl="0" eaLnBrk="1" fontAlgn="auto" latinLnBrk="0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Налоговые льготы </a:t>
                      </a:r>
                      <a:r>
                        <a:rPr lang="ru-RU" sz="1200" dirty="0" smtClean="0">
                          <a:effectLst/>
                        </a:rPr>
                        <a:t>инвесторам</a:t>
                      </a:r>
                      <a:r>
                        <a:rPr lang="ru-RU" sz="1200" dirty="0">
                          <a:effectLst/>
                        </a:rPr>
                        <a:t>, реализующим </a:t>
                      </a:r>
                      <a:r>
                        <a:rPr lang="ru-RU" sz="1200" dirty="0" smtClean="0">
                          <a:effectLst/>
                        </a:rPr>
                        <a:t>инвестиционные проекты краевого </a:t>
                      </a:r>
                      <a:r>
                        <a:rPr lang="ru-RU" sz="1200" dirty="0" smtClean="0">
                          <a:effectLst/>
                        </a:rPr>
                        <a:t>значения, приоритетные инвестиционные проекты </a:t>
                      </a:r>
                      <a:r>
                        <a:rPr lang="ru-RU" sz="1200" dirty="0" smtClean="0">
                          <a:effectLst/>
                        </a:rPr>
                        <a:t>и региональные инвестиционные</a:t>
                      </a:r>
                      <a:r>
                        <a:rPr lang="ru-RU" sz="1200" baseline="0" dirty="0" smtClean="0">
                          <a:effectLst/>
                        </a:rPr>
                        <a:t> проекты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0" marR="5944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25">
                <a:tc rowSpan="2">
                  <a:txBody>
                    <a:bodyPr/>
                    <a:lstStyle>
                      <a:lvl1pPr marL="0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1pPr>
                      <a:lvl2pPr marL="457207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2pPr>
                      <a:lvl3pPr marL="914415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3pPr>
                      <a:lvl4pPr marL="1371622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4pPr>
                      <a:lvl5pPr marL="1828831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5pPr>
                      <a:lvl6pPr marL="2286038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6pPr>
                      <a:lvl7pPr marL="2743246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7pPr>
                      <a:lvl8pPr marL="3200453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8pPr>
                      <a:lvl9pPr marL="3657661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Вид налога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0" marR="5944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crgbClr r="0" g="0" b="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alpha val="20000"/>
                      </a:sc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7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15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22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31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38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46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53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61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Проекты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краевого 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значения, приоритетные инвестиционные проекты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0" marR="5944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crgbClr r="0" g="0" b="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alpha val="20000"/>
                      </a:sc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Региональные инвестиционные проекты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0" marR="594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alpha val="20000"/>
                      </a:sc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30 млрд. руб.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0" marR="594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alpha val="20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Свыше 30 млрд. руб.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0" marR="5944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alpha val="20000"/>
                      </a:scrgbClr>
                    </a:solidFill>
                  </a:tcPr>
                </a:tc>
              </a:tr>
              <a:tr h="387178">
                <a:tc>
                  <a:txBody>
                    <a:bodyPr/>
                    <a:lstStyle>
                      <a:lvl1pPr marL="0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1pPr>
                      <a:lvl2pPr marL="457207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2pPr>
                      <a:lvl3pPr marL="914415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3pPr>
                      <a:lvl4pPr marL="1371622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4pPr>
                      <a:lvl5pPr marL="1828831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5pPr>
                      <a:lvl6pPr marL="2286038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6pPr>
                      <a:lvl7pPr marL="2743246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7pPr>
                      <a:lvl8pPr marL="3200453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8pPr>
                      <a:lvl9pPr marL="3657661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прибыль организации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0" marR="594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7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15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22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31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38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46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53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61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0" marR="594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13,5 (10)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0" marR="594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(10)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0" marR="594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5091">
                <a:tc>
                  <a:txBody>
                    <a:bodyPr/>
                    <a:lstStyle>
                      <a:lvl1pPr marL="0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1pPr>
                      <a:lvl2pPr marL="457207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2pPr>
                      <a:lvl3pPr marL="914415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3pPr>
                      <a:lvl4pPr marL="1371622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4pPr>
                      <a:lvl5pPr marL="1828831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5pPr>
                      <a:lvl6pPr marL="2286038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6pPr>
                      <a:lvl7pPr marL="2743246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7pPr>
                      <a:lvl8pPr marL="3200453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8pPr>
                      <a:lvl9pPr marL="3657661" algn="l" defTabSz="457207" rtl="0" eaLnBrk="1" latinLnBrk="0" hangingPunct="1">
                        <a:defRPr sz="1800" b="1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имущество организации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0" marR="594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alpha val="2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7207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14415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71622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28831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86038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43246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200453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57661" algn="l" defTabSz="457207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0" marR="594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alpha val="20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0" marR="594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alpha val="20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0" marR="5944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alpha val="20000"/>
                      </a:scrgbClr>
                    </a:solidFill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626926" y="3356992"/>
            <a:ext cx="3384376" cy="110506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Предоставление инвестиций в уставной капитал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9022" y="2107123"/>
            <a:ext cx="3384376" cy="99381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Предоставление льгот по аренде имущества, являющегося государственной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собственностью Забайкальского края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05296" y="985697"/>
            <a:ext cx="3384376" cy="93113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Предоставление инвестиционного налогового кредита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04316" y="2107123"/>
            <a:ext cx="3384376" cy="99381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Предоставление инвесторам информационной и организационной поддержки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1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6839356" cy="936104"/>
          </a:xfrm>
        </p:spPr>
        <p:txBody>
          <a:bodyPr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Требования для получения статуса инвестиционного проекта краевого значения (приоритетного инвестиционного проекта Забайкальского края):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37297"/>
              </p:ext>
            </p:extLst>
          </p:nvPr>
        </p:nvGraphicFramePr>
        <p:xfrm>
          <a:off x="467544" y="1556792"/>
          <a:ext cx="8280922" cy="4749077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8280922"/>
              </a:tblGrid>
              <a:tr h="5601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товаров в результате реализации инвестиционного</a:t>
                      </a:r>
                      <a:r>
                        <a:rPr lang="ru-RU" sz="13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проекта осуществляется на территории Забайкальского края;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9" marR="41129" marT="0" marB="0" anchor="ctr"/>
                </a:tc>
              </a:tr>
              <a:tr h="4980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3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Минимальный объем инвестиций – 20 млн. рублей, для инвестиционных проектов, реализуемых на территории</a:t>
                      </a:r>
                      <a:r>
                        <a:rPr lang="ru-RU" sz="1300" baseline="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aseline="0" dirty="0" err="1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агроиндустриальных</a:t>
                      </a:r>
                      <a:r>
                        <a:rPr lang="ru-RU" sz="1300" baseline="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парков – 5 млн. рублей;</a:t>
                      </a:r>
                      <a:endParaRPr lang="ru-RU" sz="13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9" marR="41129" marT="0" marB="0" anchor="ctr"/>
                </a:tc>
              </a:tr>
              <a:tr h="5691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3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Инвестиционный проект не признан региональным инвестиционным проектом в соответствии с Налоговым кодексом Российской Федерации, законодательством Забайкальского края;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9" marR="41129" marT="0" marB="0" anchor="ctr"/>
                </a:tc>
              </a:tr>
              <a:tr h="3372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3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 регистрация инвестора осуществлена на территории Забайкальского края;</a:t>
                      </a:r>
                      <a:endParaRPr lang="ru-RU" sz="13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9" marR="41129" marT="0" marB="0" anchor="ctr"/>
                </a:tc>
              </a:tr>
              <a:tr h="11419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Включение в инвестиционный проект обязательства об обеспечении инвестором в течение срока реализации инвестиционного проекта выплаты среднемесячной заработной платы в размере не менее среднемесячной номинальной начисленной заработной платы работников по Забайкальскому краю, а по инвестиционным проектам, реализуемым в сфере сельского хозяйства, - в размере не менее величины прожиточного минимума для трудоспособного населения, установленной в Забайкальском крае;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9" marR="41129" marT="0" marB="0" anchor="ctr"/>
                </a:tc>
              </a:tr>
              <a:tr h="6789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3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Включение в инвестиционный проект обязательства о соблюдении инвестором в течение срока реализации инвестиционного проекта условий лицензии на право пользования недрами или требований согласованного и утвержденного в установленном порядке технического проекта разведки и (или) разработки участка недр;</a:t>
                      </a:r>
                      <a:endParaRPr lang="ru-RU" sz="13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9" marR="41129" marT="0" marB="0" anchor="ctr"/>
                </a:tc>
              </a:tr>
              <a:tr h="516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Инвестор имеет разрешение на строительство в случае, если наличие такого разрешения является обязательным для реализации инвестиционного проекта;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9" marR="41129" marT="0" marB="0" anchor="ctr"/>
                </a:tc>
              </a:tr>
              <a:tr h="4474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30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</a:t>
                      </a:r>
                      <a:r>
                        <a:rPr lang="ru-RU" sz="13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 инвестиционного проекта участие иностранной рабочей силы составляет не более 50 процентов</a:t>
                      </a:r>
                      <a:endParaRPr lang="ru-RU" sz="13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9" marR="41129" marT="0" marB="0"/>
                </a:tc>
              </a:tr>
            </a:tbl>
          </a:graphicData>
        </a:graphic>
      </p:graphicFrame>
      <p:pic>
        <p:nvPicPr>
          <p:cNvPr id="4" name="Picture 20"/>
          <p:cNvPicPr>
            <a:picLocks noChangeAspect="1" noChangeArrowheads="1"/>
          </p:cNvPicPr>
          <p:nvPr/>
        </p:nvPicPr>
        <p:blipFill>
          <a:blip r:embed="rId2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2"/>
            <a:ext cx="9048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75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9181"/>
            <a:ext cx="7055380" cy="816042"/>
          </a:xfrm>
        </p:spPr>
        <p:txBody>
          <a:bodyPr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Документы, необходимые для получения статуса инвестиционного проекта краевого значения (приоритетного инвестиционного проекта Забайкальского края):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098086"/>
              </p:ext>
            </p:extLst>
          </p:nvPr>
        </p:nvGraphicFramePr>
        <p:xfrm>
          <a:off x="251520" y="1844823"/>
          <a:ext cx="8784976" cy="453650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8784976"/>
              </a:tblGrid>
              <a:tr h="3242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заявление в произвольной форме;</a:t>
                      </a:r>
                    </a:p>
                  </a:txBody>
                  <a:tcPr marL="41129" marR="41129" marT="0" marB="0" anchor="ctr"/>
                </a:tc>
              </a:tr>
              <a:tr h="324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копии учредительных документов, заверенные руководителем инвестора;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9" marR="41129" marT="0" marB="0" anchor="ctr"/>
                </a:tc>
              </a:tr>
              <a:tr h="8129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бизнес-план инвестиционного проекта, выполненный в соответствии с требованиями, установленными уполномоченным высшим исполнительным органом государственной власти Забайкальского края исполнительным органом государственной власти Забайкальского края;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9" marR="41129" marT="0" marB="0" anchor="ctr"/>
                </a:tc>
              </a:tr>
              <a:tr h="9229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бухгалтерский баланс с приложениями или соответствующие налоговые декларации за последний отчетный период и за предыдущий год (в случае если инвестор уже ведет хозяйственную деятельность), содержащие отметку об их представлении в установленном порядке в налоговый орган, а также заверенные подписями руководителя и главного бухгалтера инвестора (при наличии) и его печатью (при наличии);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9" marR="41129" marT="0" marB="0" anchor="ctr"/>
                </a:tc>
              </a:tr>
              <a:tr h="6153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справку налогового органа о состоянии расчетов с бюджетами всех уровней, выданную не ранее тридцати календарных дней до даты подачи инвестором заявления о присвоении инвестиционному проекту статуса инвестиционного проекта краевого значения;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9" marR="41129" marT="0" marB="0" anchor="ctr"/>
                </a:tc>
              </a:tr>
              <a:tr h="3845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документы, подтверждающие день начала финансирования инвестиционного проекта;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9" marR="41129" marT="0" marB="0"/>
                </a:tc>
              </a:tr>
              <a:tr h="6317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копию результатов проверки федеральным органом исполнительной власти, осуществляющим функции по контролю и надзору в сфере природопользования, условий лицензии на право пользования недрами или требований согласованного и утвержденного в установленном порядке технического проекта разведки и (или) разработки участка недр в случае, если такая проверка проводилась;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129" marR="41129" marT="0" marB="0"/>
                </a:tc>
              </a:tr>
              <a:tr h="520582">
                <a:tc>
                  <a:txBody>
                    <a:bodyPr/>
                    <a:lstStyle/>
                    <a:p>
                      <a:pPr marL="0" marR="0" indent="0" algn="just" defTabSz="457207" rtl="0" eaLnBrk="1" fontAlgn="auto" latinLnBrk="0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копию разрешения на строительство в случае, если наличие такого разрешения является обязательным для реализации инвестиционного проекта.</a:t>
                      </a:r>
                    </a:p>
                  </a:txBody>
                  <a:tcPr marL="41129" marR="41129" marT="0" marB="0"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35612"/>
            <a:ext cx="9017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249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188641"/>
            <a:ext cx="7055380" cy="720080"/>
          </a:xfrm>
        </p:spPr>
        <p:txBody>
          <a:bodyPr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Требования для включения в реестр региональных инвестиционных проектов: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7"/>
            <a:ext cx="8928992" cy="5760640"/>
          </a:xfrm>
        </p:spPr>
        <p:txBody>
          <a:bodyPr>
            <a:noAutofit/>
          </a:bodyPr>
          <a:lstStyle/>
          <a:p>
            <a:pPr algn="just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1) соответствие приоритетам социально-экономического развития Забайкальского края, определенным Стратегией социально-экономического развития Забайкальского края;</a:t>
            </a:r>
          </a:p>
          <a:p>
            <a:pPr algn="just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2) включение в региональный инвестиционный проект обязательства об обеспечении в течение срока реализации регионального инвестиционного проекта ежемесячной выплаты среднемесячной заработной платы работникам в размере не менее среднемесячной начисленной заработной платы работников организаций в Забайкальском крае, определенной в соответствии с официальными статистическими данными;</a:t>
            </a:r>
          </a:p>
          <a:p>
            <a:pPr algn="just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3) включение в региональный инвестиционный проект обязательства о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непревышении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в течение срока реализации регионального инвестиционного проекта доли используемых иностранных работников в размере не более 50 процентов общей численности работников;</a:t>
            </a:r>
          </a:p>
          <a:p>
            <a:pPr algn="just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4) региональный инвестиционный проект, в случае если он направлен на добычу полезных ископаемых, должен предусматривать их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переработку на территории Забайкальского края,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причем доходы от реализации товаров обрабатывающего производства должны составлять не менее 90 процентов доходов от реализации товаров, произведенных в результате реализации регионального инвестиционного проекта;</a:t>
            </a:r>
          </a:p>
          <a:p>
            <a:pPr algn="just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5) включение в региональный инвестиционный проект обязательства об обеспечении в течение срока реализации регионального инвестиционного проекта отсутствия у участника регионального инвестиционного проекта нарушений условий пользования недрами либо устранения им в установленные сроки нарушений условий пользования недрами, указанных в предписаниях федерального органа исполнительной власти, осуществляющего функции по контролю и надзору в сфере природопользования, и (или) уведомлениях федерального органа исполнительной власти, осуществляющего функции по оказанию государственных услуг и управлению государственным имуществом в сфере недропользования;</a:t>
            </a:r>
          </a:p>
          <a:p>
            <a:pPr algn="just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6) включение в региональный инвестиционный проект обязательства об обеспечении отсутствия у участника регионального инвестиционного проекта в течение срока реализации регионального инвестиционного проекта задолженности по налогам, сборам и страховым взносам (за исключением задолженности, которая образовалась в результате неуплаты или неполной уплаты сумм налога, сбора, страховых взносов, со сроком образования не более трех месяцев).</a:t>
            </a:r>
          </a:p>
          <a:p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6632"/>
            <a:ext cx="9017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484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9181"/>
            <a:ext cx="7055380" cy="816042"/>
          </a:xfrm>
        </p:spPr>
        <p:txBody>
          <a:bodyPr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Документы, необходимые для включения в реестр региональных инвестиционных проектов: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227974"/>
              </p:ext>
            </p:extLst>
          </p:nvPr>
        </p:nvGraphicFramePr>
        <p:xfrm>
          <a:off x="251520" y="1340768"/>
          <a:ext cx="8640960" cy="3744416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8640960"/>
              </a:tblGrid>
              <a:tr h="576064">
                <a:tc>
                  <a:txBody>
                    <a:bodyPr/>
                    <a:lstStyle/>
                    <a:p>
                      <a:pPr marL="285750" marR="0" indent="-285750" algn="just" defTabSz="457207" rtl="0" eaLnBrk="1" fontAlgn="auto" latinLnBrk="0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Заявление в произвольной форме на включение в реестр участников региональных инвестиционных проектов;</a:t>
                      </a:r>
                    </a:p>
                  </a:txBody>
                  <a:tcPr marL="41129" marR="41129" marT="0" marB="0" anchor="ctr"/>
                </a:tc>
              </a:tr>
              <a:tr h="560558">
                <a:tc>
                  <a:txBody>
                    <a:bodyPr/>
                    <a:lstStyle/>
                    <a:p>
                      <a:pPr marL="285750" marR="0" indent="-285750" algn="just" defTabSz="457207" rtl="0" eaLnBrk="1" fontAlgn="auto" latinLnBrk="0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копии учредительных документов организации, удостоверенные в установленном порядке;</a:t>
                      </a:r>
                    </a:p>
                  </a:txBody>
                  <a:tcPr marL="41129" marR="41129" marT="0" marB="0" anchor="ctr"/>
                </a:tc>
              </a:tr>
              <a:tr h="604810">
                <a:tc>
                  <a:txBody>
                    <a:bodyPr/>
                    <a:lstStyle/>
                    <a:p>
                      <a:pPr marL="285750" marR="0" indent="-285750" algn="just" defTabSz="457207" rtl="0" eaLnBrk="1" fontAlgn="auto" latinLnBrk="0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копия документа, подтверждающего факт внесения записи о государственной регистрации организации в Единый государственный реестр юридических лиц;</a:t>
                      </a:r>
                    </a:p>
                  </a:txBody>
                  <a:tcPr marL="41129" marR="41129" marT="0" marB="0" anchor="ctr"/>
                </a:tc>
              </a:tr>
              <a:tr h="490816">
                <a:tc>
                  <a:txBody>
                    <a:bodyPr/>
                    <a:lstStyle/>
                    <a:p>
                      <a:pPr marL="285750" marR="0" indent="-285750" algn="just" defTabSz="457207" rtl="0" eaLnBrk="1" fontAlgn="auto" latinLnBrk="0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копия свидетельства о постановке организации на учет в налоговом органе;</a:t>
                      </a:r>
                    </a:p>
                  </a:txBody>
                  <a:tcPr marL="41129" marR="41129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marL="285750" marR="0" indent="-285750" algn="just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инвестиционная декларация (с приложением инвестиционного проекта);</a:t>
                      </a:r>
                    </a:p>
                  </a:txBody>
                  <a:tcPr marL="41129" marR="41129" marT="0" marB="0" anchor="ctr"/>
                </a:tc>
              </a:tr>
              <a:tr h="864096">
                <a:tc>
                  <a:txBody>
                    <a:bodyPr/>
                    <a:lstStyle/>
                    <a:p>
                      <a:pPr marL="285750" marR="0" indent="-285750" algn="just" defTabSz="457207" rtl="0" eaLnBrk="1" fontAlgn="auto" latinLnBrk="0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документы, подтверждающие соответствие требованиям к региональным инвестиционным проектам и (или) их участникам, установленным настоящим Кодексом и (или) законами соответствующих субъектов Российской Федерации.</a:t>
                      </a:r>
                    </a:p>
                  </a:txBody>
                  <a:tcPr marL="41129" marR="41129" marT="0" marB="0"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35612"/>
            <a:ext cx="9017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107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AC6A2E69EBC549BA8842FC818E58C8" ma:contentTypeVersion="1" ma:contentTypeDescription="Create a new document." ma:contentTypeScope="" ma:versionID="535b9bd9cdc10bedab52933c02baeaff">
  <xsd:schema xmlns:xsd="http://www.w3.org/2001/XMLSchema" xmlns:xs="http://www.w3.org/2001/XMLSchema" xmlns:p="http://schemas.microsoft.com/office/2006/metadata/properties" xmlns:ns3="f5d0c1a3-f447-4b28-be9f-d87eb79b4b93" targetNamespace="http://schemas.microsoft.com/office/2006/metadata/properties" ma:root="true" ma:fieldsID="f924925fdf81ac2fca5fc50b438a3e68" ns3:_="">
    <xsd:import namespace="f5d0c1a3-f447-4b28-be9f-d87eb79b4b93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d0c1a3-f447-4b28-be9f-d87eb79b4b9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A637C3-E462-4AD4-A54A-A6DC80CABDBE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f5d0c1a3-f447-4b28-be9f-d87eb79b4b9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E85D1C2-D6A8-4411-8464-C4B81A00E1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d0c1a3-f447-4b28-be9f-d87eb79b4b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870787-1F7F-40AA-AC1C-102D8F66FB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3083</TotalTime>
  <Words>942</Words>
  <Application>Microsoft Office PowerPoint</Application>
  <PresentationFormat>Экран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Ион</vt:lpstr>
      <vt:lpstr>Формы государственной поддержки  в Забайкальском крае на 2018 год</vt:lpstr>
      <vt:lpstr>Требования для получения статуса инвестиционного проекта краевого значения (приоритетного инвестиционного проекта Забайкальского края):</vt:lpstr>
      <vt:lpstr>Документы, необходимые для получения статуса инвестиционного проекта краевого значения (приоритетного инвестиционного проекта Забайкальского края):</vt:lpstr>
      <vt:lpstr>Требования для включения в реестр региональных инвестиционных проектов:</vt:lpstr>
      <vt:lpstr>Документы, необходимые для включения в реестр региональных инвестиционных проектов: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перспективах создания индустриального парка «БОГОСЛОВСКИЙ»  в монопрофильном городском округе Краснотурьинск</dc:title>
  <dc:creator>User</dc:creator>
  <cp:lastModifiedBy>Ванчикова М.Б.</cp:lastModifiedBy>
  <cp:revision>318</cp:revision>
  <cp:lastPrinted>2018-05-07T06:51:52Z</cp:lastPrinted>
  <dcterms:modified xsi:type="dcterms:W3CDTF">2018-08-23T08:41:56Z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0x01010043AC6A2E69EBC549BA8842FC818E58C8</vt:lpwstr>
  </property>
  <property fmtid="{D5CDD505-2E9C-101B-9397-08002B2CF9AE}" pid="3" name="IsMyDocuments">
    <vt:bool>true</vt:bool>
  </property>
</Properties>
</file>